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7"/>
  </p:notesMasterIdLst>
  <p:handoutMasterIdLst>
    <p:handoutMasterId r:id="rId28"/>
  </p:handoutMasterIdLst>
  <p:sldIdLst>
    <p:sldId id="256" r:id="rId2"/>
    <p:sldId id="258" r:id="rId3"/>
    <p:sldId id="261" r:id="rId4"/>
    <p:sldId id="276" r:id="rId5"/>
    <p:sldId id="281" r:id="rId6"/>
    <p:sldId id="275" r:id="rId7"/>
    <p:sldId id="262" r:id="rId8"/>
    <p:sldId id="263" r:id="rId9"/>
    <p:sldId id="264" r:id="rId10"/>
    <p:sldId id="265" r:id="rId11"/>
    <p:sldId id="274" r:id="rId12"/>
    <p:sldId id="266" r:id="rId13"/>
    <p:sldId id="267" r:id="rId14"/>
    <p:sldId id="268" r:id="rId15"/>
    <p:sldId id="282" r:id="rId16"/>
    <p:sldId id="270" r:id="rId17"/>
    <p:sldId id="271" r:id="rId18"/>
    <p:sldId id="272" r:id="rId19"/>
    <p:sldId id="283" r:id="rId20"/>
    <p:sldId id="284" r:id="rId21"/>
    <p:sldId id="285" r:id="rId22"/>
    <p:sldId id="286" r:id="rId23"/>
    <p:sldId id="277" r:id="rId24"/>
    <p:sldId id="278" r:id="rId25"/>
    <p:sldId id="279" r:id="rId26"/>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WSU Slide options" id="{256F1998-83FB-3B4F-813E-870FB57ED434}">
          <p14:sldIdLst>
            <p14:sldId id="256"/>
            <p14:sldId id="258"/>
            <p14:sldId id="261"/>
            <p14:sldId id="276"/>
            <p14:sldId id="281"/>
            <p14:sldId id="275"/>
            <p14:sldId id="262"/>
            <p14:sldId id="263"/>
            <p14:sldId id="264"/>
            <p14:sldId id="265"/>
            <p14:sldId id="274"/>
            <p14:sldId id="266"/>
            <p14:sldId id="267"/>
            <p14:sldId id="268"/>
            <p14:sldId id="282"/>
            <p14:sldId id="270"/>
            <p14:sldId id="271"/>
            <p14:sldId id="272"/>
            <p14:sldId id="283"/>
            <p14:sldId id="284"/>
            <p14:sldId id="285"/>
            <p14:sldId id="286"/>
            <p14:sldId id="277"/>
            <p14:sldId id="278"/>
            <p14:sldId id="279"/>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5D61"/>
    <a:srgbClr val="CC0066"/>
    <a:srgbClr val="D60093"/>
    <a:srgbClr val="9999FF"/>
    <a:srgbClr val="FFCC99"/>
    <a:srgbClr val="33CCCC"/>
    <a:srgbClr val="00CC66"/>
    <a:srgbClr val="009900"/>
    <a:srgbClr val="CC0099"/>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04" autoAdjust="0"/>
    <p:restoredTop sz="70349" autoAdjust="0"/>
  </p:normalViewPr>
  <p:slideViewPr>
    <p:cSldViewPr snapToGrid="0" snapToObjects="1">
      <p:cViewPr varScale="1">
        <p:scale>
          <a:sx n="73" d="100"/>
          <a:sy n="73" d="100"/>
        </p:scale>
        <p:origin x="1014" y="60"/>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9D8980-BA06-4964-BDCD-8CEF65C00C75}" type="doc">
      <dgm:prSet loTypeId="urn:microsoft.com/office/officeart/2005/8/layout/pyramid1" loCatId="pyramid" qsTypeId="urn:microsoft.com/office/officeart/2005/8/quickstyle/simple1" qsCatId="simple" csTypeId="urn:microsoft.com/office/officeart/2005/8/colors/accent1_2" csCatId="accent1" phldr="1"/>
      <dgm:spPr/>
      <dgm:t>
        <a:bodyPr/>
        <a:lstStyle/>
        <a:p>
          <a:endParaRPr lang="en-US"/>
        </a:p>
      </dgm:t>
    </dgm:pt>
    <dgm:pt modelId="{15216320-0D2A-4DD8-8BBC-66B18D7D6435}">
      <dgm:prSet custT="1"/>
      <dgm:spPr>
        <a:solidFill>
          <a:srgbClr val="CC0066"/>
        </a:solidFill>
      </dgm:spPr>
      <dgm:t>
        <a:bodyPr/>
        <a:lstStyle/>
        <a:p>
          <a:endParaRPr lang="en-US" sz="2000" dirty="0" smtClean="0">
            <a:solidFill>
              <a:schemeClr val="bg1"/>
            </a:solidFill>
            <a:latin typeface="Arial" panose="020B0604020202020204" pitchFamily="34" charset="0"/>
            <a:cs typeface="Arial" panose="020B0604020202020204" pitchFamily="34" charset="0"/>
          </a:endParaRPr>
        </a:p>
        <a:p>
          <a:r>
            <a:rPr lang="en-US" sz="2000" dirty="0" err="1" smtClean="0">
              <a:solidFill>
                <a:schemeClr val="bg1"/>
              </a:solidFill>
              <a:latin typeface="Arial" panose="020B0604020202020204" pitchFamily="34" charset="0"/>
              <a:cs typeface="Arial" panose="020B0604020202020204" pitchFamily="34" charset="0"/>
            </a:rPr>
            <a:t>Sabbs</a:t>
          </a:r>
          <a:endParaRPr lang="en-US" sz="2000" dirty="0">
            <a:solidFill>
              <a:schemeClr val="bg1"/>
            </a:solidFill>
            <a:latin typeface="Arial" panose="020B0604020202020204" pitchFamily="34" charset="0"/>
            <a:cs typeface="Arial" panose="020B0604020202020204" pitchFamily="34" charset="0"/>
          </a:endParaRPr>
        </a:p>
      </dgm:t>
    </dgm:pt>
    <dgm:pt modelId="{E0ED16B2-2BBB-40B2-B44F-B2457437E5E8}" type="parTrans" cxnId="{6B90989F-8C31-44D3-BEF3-2C2B9E3A3C1C}">
      <dgm:prSet/>
      <dgm:spPr/>
      <dgm:t>
        <a:bodyPr/>
        <a:lstStyle/>
        <a:p>
          <a:endParaRPr lang="en-US"/>
        </a:p>
      </dgm:t>
    </dgm:pt>
    <dgm:pt modelId="{99987B17-31EF-4997-A910-BCA30CCD4650}" type="sibTrans" cxnId="{6B90989F-8C31-44D3-BEF3-2C2B9E3A3C1C}">
      <dgm:prSet/>
      <dgm:spPr/>
      <dgm:t>
        <a:bodyPr/>
        <a:lstStyle/>
        <a:p>
          <a:endParaRPr lang="en-US"/>
        </a:p>
      </dgm:t>
    </dgm:pt>
    <dgm:pt modelId="{6890466F-1BF0-4202-B9A7-22DD977C0CF1}">
      <dgm:prSet custT="1"/>
      <dgm:spPr>
        <a:solidFill>
          <a:schemeClr val="accent2">
            <a:lumMod val="60000"/>
            <a:lumOff val="40000"/>
          </a:schemeClr>
        </a:solidFill>
      </dgm:spPr>
      <dgm:t>
        <a:bodyPr/>
        <a:lstStyle/>
        <a:p>
          <a:r>
            <a:rPr lang="en-US" sz="2400" dirty="0" smtClean="0">
              <a:solidFill>
                <a:schemeClr val="bg1"/>
              </a:solidFill>
              <a:latin typeface="Arial" panose="020B0604020202020204" pitchFamily="34" charset="0"/>
              <a:cs typeface="Arial" panose="020B0604020202020204" pitchFamily="34" charset="0"/>
            </a:rPr>
            <a:t>Faculty Reps</a:t>
          </a:r>
          <a:endParaRPr lang="en-US" sz="2400" dirty="0">
            <a:solidFill>
              <a:schemeClr val="bg1"/>
            </a:solidFill>
            <a:latin typeface="Arial" panose="020B0604020202020204" pitchFamily="34" charset="0"/>
            <a:cs typeface="Arial" panose="020B0604020202020204" pitchFamily="34" charset="0"/>
          </a:endParaRPr>
        </a:p>
      </dgm:t>
    </dgm:pt>
    <dgm:pt modelId="{683EF6C2-0668-4F2B-B331-8A85724F1A55}" type="parTrans" cxnId="{2FF77FC9-64F0-4B0D-8E93-34BF1747C7D8}">
      <dgm:prSet/>
      <dgm:spPr/>
      <dgm:t>
        <a:bodyPr/>
        <a:lstStyle/>
        <a:p>
          <a:endParaRPr lang="en-US"/>
        </a:p>
      </dgm:t>
    </dgm:pt>
    <dgm:pt modelId="{797910D2-8C97-44C6-8924-1DE0864DFDF3}" type="sibTrans" cxnId="{2FF77FC9-64F0-4B0D-8E93-34BF1747C7D8}">
      <dgm:prSet/>
      <dgm:spPr/>
      <dgm:t>
        <a:bodyPr/>
        <a:lstStyle/>
        <a:p>
          <a:endParaRPr lang="en-US"/>
        </a:p>
      </dgm:t>
    </dgm:pt>
    <dgm:pt modelId="{91850B78-688E-48BA-BCFD-45EF646816D4}">
      <dgm:prSet custT="1"/>
      <dgm:spPr>
        <a:solidFill>
          <a:srgbClr val="9999FF"/>
        </a:solidFill>
      </dgm:spPr>
      <dgm:t>
        <a:bodyPr/>
        <a:lstStyle/>
        <a:p>
          <a:r>
            <a:rPr lang="en-US" sz="2400" dirty="0" smtClean="0">
              <a:solidFill>
                <a:schemeClr val="bg1"/>
              </a:solidFill>
              <a:latin typeface="Arial" panose="020B0604020202020204" pitchFamily="34" charset="0"/>
              <a:cs typeface="Arial" panose="020B0604020202020204" pitchFamily="34" charset="0"/>
            </a:rPr>
            <a:t>Course Reps</a:t>
          </a:r>
          <a:endParaRPr lang="en-US" sz="2400" dirty="0">
            <a:solidFill>
              <a:schemeClr val="bg1"/>
            </a:solidFill>
            <a:latin typeface="Arial" panose="020B0604020202020204" pitchFamily="34" charset="0"/>
            <a:cs typeface="Arial" panose="020B0604020202020204" pitchFamily="34" charset="0"/>
          </a:endParaRPr>
        </a:p>
      </dgm:t>
    </dgm:pt>
    <dgm:pt modelId="{7D530DA1-CDC6-47A2-A7E6-D598E3189505}" type="parTrans" cxnId="{EF48C77C-6CEB-485B-9D18-97A85C6E0AF3}">
      <dgm:prSet/>
      <dgm:spPr/>
      <dgm:t>
        <a:bodyPr/>
        <a:lstStyle/>
        <a:p>
          <a:endParaRPr lang="en-US"/>
        </a:p>
      </dgm:t>
    </dgm:pt>
    <dgm:pt modelId="{2270C5C0-F91F-4D3A-879B-E8E615E44192}" type="sibTrans" cxnId="{EF48C77C-6CEB-485B-9D18-97A85C6E0AF3}">
      <dgm:prSet/>
      <dgm:spPr/>
      <dgm:t>
        <a:bodyPr/>
        <a:lstStyle/>
        <a:p>
          <a:endParaRPr lang="en-US"/>
        </a:p>
      </dgm:t>
    </dgm:pt>
    <dgm:pt modelId="{1D773DA1-FB67-4881-B742-8414368CD02B}">
      <dgm:prSet custT="1"/>
      <dgm:spPr>
        <a:solidFill>
          <a:srgbClr val="33CCCC"/>
        </a:solidFill>
      </dgm:spPr>
      <dgm:t>
        <a:bodyPr/>
        <a:lstStyle/>
        <a:p>
          <a:r>
            <a:rPr lang="en-US" sz="2000" dirty="0" smtClean="0">
              <a:solidFill>
                <a:schemeClr val="bg1"/>
              </a:solidFill>
              <a:latin typeface="Arial" panose="020B0604020202020204" pitchFamily="34" charset="0"/>
              <a:cs typeface="Arial" panose="020B0604020202020204" pitchFamily="34" charset="0"/>
            </a:rPr>
            <a:t>Education and Postgrad Execs</a:t>
          </a:r>
          <a:endParaRPr lang="en-US" sz="2000" dirty="0">
            <a:solidFill>
              <a:schemeClr val="bg1"/>
            </a:solidFill>
            <a:latin typeface="Arial" panose="020B0604020202020204" pitchFamily="34" charset="0"/>
            <a:cs typeface="Arial" panose="020B0604020202020204" pitchFamily="34" charset="0"/>
          </a:endParaRPr>
        </a:p>
      </dgm:t>
    </dgm:pt>
    <dgm:pt modelId="{A3789247-4750-4C2F-8DDC-8BC0A71B2532}" type="parTrans" cxnId="{5A7E4F3B-D6B2-4AE0-92B7-FB7ACF2AA2B1}">
      <dgm:prSet/>
      <dgm:spPr/>
      <dgm:t>
        <a:bodyPr/>
        <a:lstStyle/>
        <a:p>
          <a:endParaRPr lang="en-US"/>
        </a:p>
      </dgm:t>
    </dgm:pt>
    <dgm:pt modelId="{06BCB5D0-9DDB-4BB3-9ADC-A09BF1A1B663}" type="sibTrans" cxnId="{5A7E4F3B-D6B2-4AE0-92B7-FB7ACF2AA2B1}">
      <dgm:prSet/>
      <dgm:spPr/>
      <dgm:t>
        <a:bodyPr/>
        <a:lstStyle/>
        <a:p>
          <a:endParaRPr lang="en-US"/>
        </a:p>
      </dgm:t>
    </dgm:pt>
    <dgm:pt modelId="{91CEB184-1442-4DA0-96DA-966586D581F8}" type="pres">
      <dgm:prSet presAssocID="{DF9D8980-BA06-4964-BDCD-8CEF65C00C75}" presName="Name0" presStyleCnt="0">
        <dgm:presLayoutVars>
          <dgm:dir/>
          <dgm:animLvl val="lvl"/>
          <dgm:resizeHandles val="exact"/>
        </dgm:presLayoutVars>
      </dgm:prSet>
      <dgm:spPr/>
      <dgm:t>
        <a:bodyPr/>
        <a:lstStyle/>
        <a:p>
          <a:endParaRPr lang="en-US"/>
        </a:p>
      </dgm:t>
    </dgm:pt>
    <dgm:pt modelId="{45041430-B65A-49E8-9485-1D22C2ADC1E6}" type="pres">
      <dgm:prSet presAssocID="{15216320-0D2A-4DD8-8BBC-66B18D7D6435}" presName="Name8" presStyleCnt="0"/>
      <dgm:spPr/>
    </dgm:pt>
    <dgm:pt modelId="{965B9536-8963-4993-8690-395A9C3E8FC5}" type="pres">
      <dgm:prSet presAssocID="{15216320-0D2A-4DD8-8BBC-66B18D7D6435}" presName="level" presStyleLbl="node1" presStyleIdx="0" presStyleCnt="4">
        <dgm:presLayoutVars>
          <dgm:chMax val="1"/>
          <dgm:bulletEnabled val="1"/>
        </dgm:presLayoutVars>
      </dgm:prSet>
      <dgm:spPr/>
      <dgm:t>
        <a:bodyPr/>
        <a:lstStyle/>
        <a:p>
          <a:endParaRPr lang="en-US"/>
        </a:p>
      </dgm:t>
    </dgm:pt>
    <dgm:pt modelId="{36737A22-4053-4F56-A61D-E0BC70C6E6FF}" type="pres">
      <dgm:prSet presAssocID="{15216320-0D2A-4DD8-8BBC-66B18D7D6435}" presName="levelTx" presStyleLbl="revTx" presStyleIdx="0" presStyleCnt="0">
        <dgm:presLayoutVars>
          <dgm:chMax val="1"/>
          <dgm:bulletEnabled val="1"/>
        </dgm:presLayoutVars>
      </dgm:prSet>
      <dgm:spPr/>
      <dgm:t>
        <a:bodyPr/>
        <a:lstStyle/>
        <a:p>
          <a:endParaRPr lang="en-US"/>
        </a:p>
      </dgm:t>
    </dgm:pt>
    <dgm:pt modelId="{917E5A75-93F2-4F4B-AF8B-0FB40901044A}" type="pres">
      <dgm:prSet presAssocID="{1D773DA1-FB67-4881-B742-8414368CD02B}" presName="Name8" presStyleCnt="0"/>
      <dgm:spPr/>
    </dgm:pt>
    <dgm:pt modelId="{F512140E-BA94-4328-A42A-B3CF37ED5C30}" type="pres">
      <dgm:prSet presAssocID="{1D773DA1-FB67-4881-B742-8414368CD02B}" presName="level" presStyleLbl="node1" presStyleIdx="1" presStyleCnt="4">
        <dgm:presLayoutVars>
          <dgm:chMax val="1"/>
          <dgm:bulletEnabled val="1"/>
        </dgm:presLayoutVars>
      </dgm:prSet>
      <dgm:spPr/>
      <dgm:t>
        <a:bodyPr/>
        <a:lstStyle/>
        <a:p>
          <a:endParaRPr lang="en-US"/>
        </a:p>
      </dgm:t>
    </dgm:pt>
    <dgm:pt modelId="{76C846EC-BE9A-4E65-ACCF-6B64753E7DE4}" type="pres">
      <dgm:prSet presAssocID="{1D773DA1-FB67-4881-B742-8414368CD02B}" presName="levelTx" presStyleLbl="revTx" presStyleIdx="0" presStyleCnt="0">
        <dgm:presLayoutVars>
          <dgm:chMax val="1"/>
          <dgm:bulletEnabled val="1"/>
        </dgm:presLayoutVars>
      </dgm:prSet>
      <dgm:spPr/>
      <dgm:t>
        <a:bodyPr/>
        <a:lstStyle/>
        <a:p>
          <a:endParaRPr lang="en-US"/>
        </a:p>
      </dgm:t>
    </dgm:pt>
    <dgm:pt modelId="{58213375-AE47-4D3C-A11E-CCB49067638C}" type="pres">
      <dgm:prSet presAssocID="{6890466F-1BF0-4202-B9A7-22DD977C0CF1}" presName="Name8" presStyleCnt="0"/>
      <dgm:spPr/>
    </dgm:pt>
    <dgm:pt modelId="{2CAFD3E7-B5C5-4E9B-82F6-C91DA261E57C}" type="pres">
      <dgm:prSet presAssocID="{6890466F-1BF0-4202-B9A7-22DD977C0CF1}" presName="level" presStyleLbl="node1" presStyleIdx="2" presStyleCnt="4">
        <dgm:presLayoutVars>
          <dgm:chMax val="1"/>
          <dgm:bulletEnabled val="1"/>
        </dgm:presLayoutVars>
      </dgm:prSet>
      <dgm:spPr/>
      <dgm:t>
        <a:bodyPr/>
        <a:lstStyle/>
        <a:p>
          <a:endParaRPr lang="en-US"/>
        </a:p>
      </dgm:t>
    </dgm:pt>
    <dgm:pt modelId="{7205FBDC-6BAB-491B-97CC-A650CF9351EE}" type="pres">
      <dgm:prSet presAssocID="{6890466F-1BF0-4202-B9A7-22DD977C0CF1}" presName="levelTx" presStyleLbl="revTx" presStyleIdx="0" presStyleCnt="0">
        <dgm:presLayoutVars>
          <dgm:chMax val="1"/>
          <dgm:bulletEnabled val="1"/>
        </dgm:presLayoutVars>
      </dgm:prSet>
      <dgm:spPr/>
      <dgm:t>
        <a:bodyPr/>
        <a:lstStyle/>
        <a:p>
          <a:endParaRPr lang="en-US"/>
        </a:p>
      </dgm:t>
    </dgm:pt>
    <dgm:pt modelId="{5F4E55AA-96E4-474A-B9A7-FEFE263684BD}" type="pres">
      <dgm:prSet presAssocID="{91850B78-688E-48BA-BCFD-45EF646816D4}" presName="Name8" presStyleCnt="0"/>
      <dgm:spPr/>
    </dgm:pt>
    <dgm:pt modelId="{7D328BC7-E655-40EF-B0C5-6457C0437341}" type="pres">
      <dgm:prSet presAssocID="{91850B78-688E-48BA-BCFD-45EF646816D4}" presName="level" presStyleLbl="node1" presStyleIdx="3" presStyleCnt="4">
        <dgm:presLayoutVars>
          <dgm:chMax val="1"/>
          <dgm:bulletEnabled val="1"/>
        </dgm:presLayoutVars>
      </dgm:prSet>
      <dgm:spPr/>
      <dgm:t>
        <a:bodyPr/>
        <a:lstStyle/>
        <a:p>
          <a:endParaRPr lang="en-US"/>
        </a:p>
      </dgm:t>
    </dgm:pt>
    <dgm:pt modelId="{DC8DF6C5-E5EE-4171-A7C9-59836AC409D4}" type="pres">
      <dgm:prSet presAssocID="{91850B78-688E-48BA-BCFD-45EF646816D4}" presName="levelTx" presStyleLbl="revTx" presStyleIdx="0" presStyleCnt="0">
        <dgm:presLayoutVars>
          <dgm:chMax val="1"/>
          <dgm:bulletEnabled val="1"/>
        </dgm:presLayoutVars>
      </dgm:prSet>
      <dgm:spPr/>
      <dgm:t>
        <a:bodyPr/>
        <a:lstStyle/>
        <a:p>
          <a:endParaRPr lang="en-US"/>
        </a:p>
      </dgm:t>
    </dgm:pt>
  </dgm:ptLst>
  <dgm:cxnLst>
    <dgm:cxn modelId="{818F8F64-56A5-4227-9BF7-410EE658CEC4}" type="presOf" srcId="{91850B78-688E-48BA-BCFD-45EF646816D4}" destId="{7D328BC7-E655-40EF-B0C5-6457C0437341}" srcOrd="0" destOrd="0" presId="urn:microsoft.com/office/officeart/2005/8/layout/pyramid1"/>
    <dgm:cxn modelId="{AC569E4B-0304-4D27-953B-5F619E817EC0}" type="presOf" srcId="{15216320-0D2A-4DD8-8BBC-66B18D7D6435}" destId="{36737A22-4053-4F56-A61D-E0BC70C6E6FF}" srcOrd="1" destOrd="0" presId="urn:microsoft.com/office/officeart/2005/8/layout/pyramid1"/>
    <dgm:cxn modelId="{5A7E4F3B-D6B2-4AE0-92B7-FB7ACF2AA2B1}" srcId="{DF9D8980-BA06-4964-BDCD-8CEF65C00C75}" destId="{1D773DA1-FB67-4881-B742-8414368CD02B}" srcOrd="1" destOrd="0" parTransId="{A3789247-4750-4C2F-8DDC-8BC0A71B2532}" sibTransId="{06BCB5D0-9DDB-4BB3-9ADC-A09BF1A1B663}"/>
    <dgm:cxn modelId="{2AA4A2E0-6C8B-47CE-897E-92AE77A4DAB5}" type="presOf" srcId="{DF9D8980-BA06-4964-BDCD-8CEF65C00C75}" destId="{91CEB184-1442-4DA0-96DA-966586D581F8}" srcOrd="0" destOrd="0" presId="urn:microsoft.com/office/officeart/2005/8/layout/pyramid1"/>
    <dgm:cxn modelId="{6B90989F-8C31-44D3-BEF3-2C2B9E3A3C1C}" srcId="{DF9D8980-BA06-4964-BDCD-8CEF65C00C75}" destId="{15216320-0D2A-4DD8-8BBC-66B18D7D6435}" srcOrd="0" destOrd="0" parTransId="{E0ED16B2-2BBB-40B2-B44F-B2457437E5E8}" sibTransId="{99987B17-31EF-4997-A910-BCA30CCD4650}"/>
    <dgm:cxn modelId="{B2B917CC-4890-4A5F-B882-F18D744D4121}" type="presOf" srcId="{91850B78-688E-48BA-BCFD-45EF646816D4}" destId="{DC8DF6C5-E5EE-4171-A7C9-59836AC409D4}" srcOrd="1" destOrd="0" presId="urn:microsoft.com/office/officeart/2005/8/layout/pyramid1"/>
    <dgm:cxn modelId="{226BB570-442A-4E67-9A05-716448637A5D}" type="presOf" srcId="{6890466F-1BF0-4202-B9A7-22DD977C0CF1}" destId="{2CAFD3E7-B5C5-4E9B-82F6-C91DA261E57C}" srcOrd="0" destOrd="0" presId="urn:microsoft.com/office/officeart/2005/8/layout/pyramid1"/>
    <dgm:cxn modelId="{87EF1601-CB94-4684-98A7-7E71ECD2F272}" type="presOf" srcId="{1D773DA1-FB67-4881-B742-8414368CD02B}" destId="{76C846EC-BE9A-4E65-ACCF-6B64753E7DE4}" srcOrd="1" destOrd="0" presId="urn:microsoft.com/office/officeart/2005/8/layout/pyramid1"/>
    <dgm:cxn modelId="{2FF77FC9-64F0-4B0D-8E93-34BF1747C7D8}" srcId="{DF9D8980-BA06-4964-BDCD-8CEF65C00C75}" destId="{6890466F-1BF0-4202-B9A7-22DD977C0CF1}" srcOrd="2" destOrd="0" parTransId="{683EF6C2-0668-4F2B-B331-8A85724F1A55}" sibTransId="{797910D2-8C97-44C6-8924-1DE0864DFDF3}"/>
    <dgm:cxn modelId="{4E6B6E7D-9CAA-4CAB-BA18-4B1A6747BF40}" type="presOf" srcId="{6890466F-1BF0-4202-B9A7-22DD977C0CF1}" destId="{7205FBDC-6BAB-491B-97CC-A650CF9351EE}" srcOrd="1" destOrd="0" presId="urn:microsoft.com/office/officeart/2005/8/layout/pyramid1"/>
    <dgm:cxn modelId="{D0EFBD68-CEDF-431B-B441-5A212DBB4E9F}" type="presOf" srcId="{15216320-0D2A-4DD8-8BBC-66B18D7D6435}" destId="{965B9536-8963-4993-8690-395A9C3E8FC5}" srcOrd="0" destOrd="0" presId="urn:microsoft.com/office/officeart/2005/8/layout/pyramid1"/>
    <dgm:cxn modelId="{84F7CD3C-1BAC-4BC9-94D5-2A3DD5E2261F}" type="presOf" srcId="{1D773DA1-FB67-4881-B742-8414368CD02B}" destId="{F512140E-BA94-4328-A42A-B3CF37ED5C30}" srcOrd="0" destOrd="0" presId="urn:microsoft.com/office/officeart/2005/8/layout/pyramid1"/>
    <dgm:cxn modelId="{EF48C77C-6CEB-485B-9D18-97A85C6E0AF3}" srcId="{DF9D8980-BA06-4964-BDCD-8CEF65C00C75}" destId="{91850B78-688E-48BA-BCFD-45EF646816D4}" srcOrd="3" destOrd="0" parTransId="{7D530DA1-CDC6-47A2-A7E6-D598E3189505}" sibTransId="{2270C5C0-F91F-4D3A-879B-E8E615E44192}"/>
    <dgm:cxn modelId="{09991C87-5A24-4540-BA85-B06C5DE10CEF}" type="presParOf" srcId="{91CEB184-1442-4DA0-96DA-966586D581F8}" destId="{45041430-B65A-49E8-9485-1D22C2ADC1E6}" srcOrd="0" destOrd="0" presId="urn:microsoft.com/office/officeart/2005/8/layout/pyramid1"/>
    <dgm:cxn modelId="{E5265D2E-B8C1-4E5D-9097-41FD783F07ED}" type="presParOf" srcId="{45041430-B65A-49E8-9485-1D22C2ADC1E6}" destId="{965B9536-8963-4993-8690-395A9C3E8FC5}" srcOrd="0" destOrd="0" presId="urn:microsoft.com/office/officeart/2005/8/layout/pyramid1"/>
    <dgm:cxn modelId="{5DA13D81-7B92-49BC-B166-02937B79218F}" type="presParOf" srcId="{45041430-B65A-49E8-9485-1D22C2ADC1E6}" destId="{36737A22-4053-4F56-A61D-E0BC70C6E6FF}" srcOrd="1" destOrd="0" presId="urn:microsoft.com/office/officeart/2005/8/layout/pyramid1"/>
    <dgm:cxn modelId="{42B8448C-9202-42B4-B04C-2796DFC07EB4}" type="presParOf" srcId="{91CEB184-1442-4DA0-96DA-966586D581F8}" destId="{917E5A75-93F2-4F4B-AF8B-0FB40901044A}" srcOrd="1" destOrd="0" presId="urn:microsoft.com/office/officeart/2005/8/layout/pyramid1"/>
    <dgm:cxn modelId="{02E1B8E2-059B-4907-AF59-C02B8B860AE1}" type="presParOf" srcId="{917E5A75-93F2-4F4B-AF8B-0FB40901044A}" destId="{F512140E-BA94-4328-A42A-B3CF37ED5C30}" srcOrd="0" destOrd="0" presId="urn:microsoft.com/office/officeart/2005/8/layout/pyramid1"/>
    <dgm:cxn modelId="{911E5584-018D-4482-B0D5-4D5256FAAFF9}" type="presParOf" srcId="{917E5A75-93F2-4F4B-AF8B-0FB40901044A}" destId="{76C846EC-BE9A-4E65-ACCF-6B64753E7DE4}" srcOrd="1" destOrd="0" presId="urn:microsoft.com/office/officeart/2005/8/layout/pyramid1"/>
    <dgm:cxn modelId="{91B0937C-A4CC-45B6-B9AC-7E839AADF17D}" type="presParOf" srcId="{91CEB184-1442-4DA0-96DA-966586D581F8}" destId="{58213375-AE47-4D3C-A11E-CCB49067638C}" srcOrd="2" destOrd="0" presId="urn:microsoft.com/office/officeart/2005/8/layout/pyramid1"/>
    <dgm:cxn modelId="{E54B7FB4-3C8E-4A0E-AAC2-EDC27056DA99}" type="presParOf" srcId="{58213375-AE47-4D3C-A11E-CCB49067638C}" destId="{2CAFD3E7-B5C5-4E9B-82F6-C91DA261E57C}" srcOrd="0" destOrd="0" presId="urn:microsoft.com/office/officeart/2005/8/layout/pyramid1"/>
    <dgm:cxn modelId="{888C9090-CE00-4B70-AFE7-2C6EF0443BDC}" type="presParOf" srcId="{58213375-AE47-4D3C-A11E-CCB49067638C}" destId="{7205FBDC-6BAB-491B-97CC-A650CF9351EE}" srcOrd="1" destOrd="0" presId="urn:microsoft.com/office/officeart/2005/8/layout/pyramid1"/>
    <dgm:cxn modelId="{46E4ACB0-A9DF-4C7B-B7BD-A9B83026231D}" type="presParOf" srcId="{91CEB184-1442-4DA0-96DA-966586D581F8}" destId="{5F4E55AA-96E4-474A-B9A7-FEFE263684BD}" srcOrd="3" destOrd="0" presId="urn:microsoft.com/office/officeart/2005/8/layout/pyramid1"/>
    <dgm:cxn modelId="{18E4A778-AE1E-487C-8235-D1470C38D78C}" type="presParOf" srcId="{5F4E55AA-96E4-474A-B9A7-FEFE263684BD}" destId="{7D328BC7-E655-40EF-B0C5-6457C0437341}" srcOrd="0" destOrd="0" presId="urn:microsoft.com/office/officeart/2005/8/layout/pyramid1"/>
    <dgm:cxn modelId="{67757449-9A10-442C-8B89-5DB1BBAD40F1}" type="presParOf" srcId="{5F4E55AA-96E4-474A-B9A7-FEFE263684BD}" destId="{DC8DF6C5-E5EE-4171-A7C9-59836AC409D4}"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5B9536-8963-4993-8690-395A9C3E8FC5}">
      <dsp:nvSpPr>
        <dsp:cNvPr id="0" name=""/>
        <dsp:cNvSpPr/>
      </dsp:nvSpPr>
      <dsp:spPr>
        <a:xfrm>
          <a:off x="2579543" y="0"/>
          <a:ext cx="1719695" cy="1190997"/>
        </a:xfrm>
        <a:prstGeom prst="trapezoid">
          <a:avLst>
            <a:gd name="adj" fmla="val 72196"/>
          </a:avLst>
        </a:prstGeom>
        <a:solidFill>
          <a:srgbClr val="CC006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en-US" sz="2000" kern="1200" dirty="0" smtClean="0">
            <a:solidFill>
              <a:schemeClr val="bg1"/>
            </a:solidFill>
            <a:latin typeface="Arial" panose="020B0604020202020204" pitchFamily="34" charset="0"/>
            <a:cs typeface="Arial" panose="020B0604020202020204" pitchFamily="34" charset="0"/>
          </a:endParaRPr>
        </a:p>
        <a:p>
          <a:pPr lvl="0" algn="ctr" defTabSz="889000">
            <a:lnSpc>
              <a:spcPct val="90000"/>
            </a:lnSpc>
            <a:spcBef>
              <a:spcPct val="0"/>
            </a:spcBef>
            <a:spcAft>
              <a:spcPct val="35000"/>
            </a:spcAft>
          </a:pPr>
          <a:r>
            <a:rPr lang="en-US" sz="2000" kern="1200" dirty="0" err="1" smtClean="0">
              <a:solidFill>
                <a:schemeClr val="bg1"/>
              </a:solidFill>
              <a:latin typeface="Arial" panose="020B0604020202020204" pitchFamily="34" charset="0"/>
              <a:cs typeface="Arial" panose="020B0604020202020204" pitchFamily="34" charset="0"/>
            </a:rPr>
            <a:t>Sabbs</a:t>
          </a:r>
          <a:endParaRPr lang="en-US" sz="2000" kern="1200" dirty="0">
            <a:solidFill>
              <a:schemeClr val="bg1"/>
            </a:solidFill>
            <a:latin typeface="Arial" panose="020B0604020202020204" pitchFamily="34" charset="0"/>
            <a:cs typeface="Arial" panose="020B0604020202020204" pitchFamily="34" charset="0"/>
          </a:endParaRPr>
        </a:p>
      </dsp:txBody>
      <dsp:txXfrm>
        <a:off x="2579543" y="0"/>
        <a:ext cx="1719695" cy="1190997"/>
      </dsp:txXfrm>
    </dsp:sp>
    <dsp:sp modelId="{F512140E-BA94-4328-A42A-B3CF37ED5C30}">
      <dsp:nvSpPr>
        <dsp:cNvPr id="0" name=""/>
        <dsp:cNvSpPr/>
      </dsp:nvSpPr>
      <dsp:spPr>
        <a:xfrm>
          <a:off x="1719695" y="1190997"/>
          <a:ext cx="3439391" cy="1190997"/>
        </a:xfrm>
        <a:prstGeom prst="trapezoid">
          <a:avLst>
            <a:gd name="adj" fmla="val 72196"/>
          </a:avLst>
        </a:prstGeom>
        <a:solidFill>
          <a:srgbClr val="33CC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bg1"/>
              </a:solidFill>
              <a:latin typeface="Arial" panose="020B0604020202020204" pitchFamily="34" charset="0"/>
              <a:cs typeface="Arial" panose="020B0604020202020204" pitchFamily="34" charset="0"/>
            </a:rPr>
            <a:t>Education and Postgrad Execs</a:t>
          </a:r>
          <a:endParaRPr lang="en-US" sz="2000" kern="1200" dirty="0">
            <a:solidFill>
              <a:schemeClr val="bg1"/>
            </a:solidFill>
            <a:latin typeface="Arial" panose="020B0604020202020204" pitchFamily="34" charset="0"/>
            <a:cs typeface="Arial" panose="020B0604020202020204" pitchFamily="34" charset="0"/>
          </a:endParaRPr>
        </a:p>
      </dsp:txBody>
      <dsp:txXfrm>
        <a:off x="2321588" y="1190997"/>
        <a:ext cx="2235604" cy="1190997"/>
      </dsp:txXfrm>
    </dsp:sp>
    <dsp:sp modelId="{2CAFD3E7-B5C5-4E9B-82F6-C91DA261E57C}">
      <dsp:nvSpPr>
        <dsp:cNvPr id="0" name=""/>
        <dsp:cNvSpPr/>
      </dsp:nvSpPr>
      <dsp:spPr>
        <a:xfrm>
          <a:off x="859847" y="2381994"/>
          <a:ext cx="5159086" cy="1190997"/>
        </a:xfrm>
        <a:prstGeom prst="trapezoid">
          <a:avLst>
            <a:gd name="adj" fmla="val 72196"/>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bg1"/>
              </a:solidFill>
              <a:latin typeface="Arial" panose="020B0604020202020204" pitchFamily="34" charset="0"/>
              <a:cs typeface="Arial" panose="020B0604020202020204" pitchFamily="34" charset="0"/>
            </a:rPr>
            <a:t>Faculty Reps</a:t>
          </a:r>
          <a:endParaRPr lang="en-US" sz="2400" kern="1200" dirty="0">
            <a:solidFill>
              <a:schemeClr val="bg1"/>
            </a:solidFill>
            <a:latin typeface="Arial" panose="020B0604020202020204" pitchFamily="34" charset="0"/>
            <a:cs typeface="Arial" panose="020B0604020202020204" pitchFamily="34" charset="0"/>
          </a:endParaRPr>
        </a:p>
      </dsp:txBody>
      <dsp:txXfrm>
        <a:off x="1762687" y="2381994"/>
        <a:ext cx="3353406" cy="1190997"/>
      </dsp:txXfrm>
    </dsp:sp>
    <dsp:sp modelId="{7D328BC7-E655-40EF-B0C5-6457C0437341}">
      <dsp:nvSpPr>
        <dsp:cNvPr id="0" name=""/>
        <dsp:cNvSpPr/>
      </dsp:nvSpPr>
      <dsp:spPr>
        <a:xfrm>
          <a:off x="0" y="3572991"/>
          <a:ext cx="6878782" cy="1190997"/>
        </a:xfrm>
        <a:prstGeom prst="trapezoid">
          <a:avLst>
            <a:gd name="adj" fmla="val 72196"/>
          </a:avLst>
        </a:prstGeom>
        <a:solidFill>
          <a:srgbClr val="9999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bg1"/>
              </a:solidFill>
              <a:latin typeface="Arial" panose="020B0604020202020204" pitchFamily="34" charset="0"/>
              <a:cs typeface="Arial" panose="020B0604020202020204" pitchFamily="34" charset="0"/>
            </a:rPr>
            <a:t>Course Reps</a:t>
          </a:r>
          <a:endParaRPr lang="en-US" sz="2400" kern="1200" dirty="0">
            <a:solidFill>
              <a:schemeClr val="bg1"/>
            </a:solidFill>
            <a:latin typeface="Arial" panose="020B0604020202020204" pitchFamily="34" charset="0"/>
            <a:cs typeface="Arial" panose="020B0604020202020204" pitchFamily="34" charset="0"/>
          </a:endParaRPr>
        </a:p>
      </dsp:txBody>
      <dsp:txXfrm>
        <a:off x="1203786" y="3572991"/>
        <a:ext cx="4471208" cy="1190997"/>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66434"/>
          </a:xfrm>
          <a:prstGeom prst="rect">
            <a:avLst/>
          </a:prstGeom>
        </p:spPr>
        <p:txBody>
          <a:bodyPr vert="horz" lIns="91440" tIns="45720" rIns="91440" bIns="45720" rtlCol="0"/>
          <a:lstStyle>
            <a:lvl1pPr algn="r">
              <a:defRPr sz="1200"/>
            </a:lvl1pPr>
          </a:lstStyle>
          <a:p>
            <a:fld id="{E0D612AF-828B-4AB8-9BC0-BA3F39211759}" type="datetimeFigureOut">
              <a:rPr lang="en-GB" smtClean="0"/>
              <a:t>23/01/2018</a:t>
            </a:fld>
            <a:endParaRPr lang="en-GB"/>
          </a:p>
        </p:txBody>
      </p:sp>
      <p:sp>
        <p:nvSpPr>
          <p:cNvPr id="4" name="Footer Placeholder 3"/>
          <p:cNvSpPr>
            <a:spLocks noGrp="1"/>
          </p:cNvSpPr>
          <p:nvPr>
            <p:ph type="ftr" sz="quarter" idx="2"/>
          </p:nvPr>
        </p:nvSpPr>
        <p:spPr>
          <a:xfrm>
            <a:off x="0" y="8829967"/>
            <a:ext cx="2971800" cy="466433"/>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829967"/>
            <a:ext cx="2971800" cy="466433"/>
          </a:xfrm>
          <a:prstGeom prst="rect">
            <a:avLst/>
          </a:prstGeom>
        </p:spPr>
        <p:txBody>
          <a:bodyPr vert="horz" lIns="91440" tIns="45720" rIns="91440" bIns="45720" rtlCol="0" anchor="b"/>
          <a:lstStyle>
            <a:lvl1pPr algn="r">
              <a:defRPr sz="1200"/>
            </a:lvl1pPr>
          </a:lstStyle>
          <a:p>
            <a:fld id="{65CB8A81-DCFF-4BC2-9209-21D0E727BD8D}" type="slidenum">
              <a:rPr lang="en-GB" smtClean="0"/>
              <a:t>‹#›</a:t>
            </a:fld>
            <a:endParaRPr lang="en-GB"/>
          </a:p>
        </p:txBody>
      </p:sp>
    </p:spTree>
    <p:extLst>
      <p:ext uri="{BB962C8B-B14F-4D97-AF65-F5344CB8AC3E}">
        <p14:creationId xmlns:p14="http://schemas.microsoft.com/office/powerpoint/2010/main" val="2810318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6434"/>
          </a:xfrm>
          <a:prstGeom prst="rect">
            <a:avLst/>
          </a:prstGeom>
        </p:spPr>
        <p:txBody>
          <a:bodyPr vert="horz" lIns="91440" tIns="45720" rIns="91440" bIns="45720" rtlCol="0"/>
          <a:lstStyle>
            <a:lvl1pPr algn="r">
              <a:defRPr sz="1200"/>
            </a:lvl1pPr>
          </a:lstStyle>
          <a:p>
            <a:fld id="{D65A1A8B-B7B7-8840-A781-FF92CAF2C7E3}" type="datetimeFigureOut">
              <a:rPr lang="en-US" smtClean="0"/>
              <a:t>1/23/2018</a:t>
            </a:fld>
            <a:endParaRPr lang="en-US"/>
          </a:p>
        </p:txBody>
      </p:sp>
      <p:sp>
        <p:nvSpPr>
          <p:cNvPr id="4" name="Slide Image Placeholder 3"/>
          <p:cNvSpPr>
            <a:spLocks noGrp="1" noRot="1" noChangeAspect="1"/>
          </p:cNvSpPr>
          <p:nvPr>
            <p:ph type="sldImg" idx="2"/>
          </p:nvPr>
        </p:nvSpPr>
        <p:spPr>
          <a:xfrm>
            <a:off x="13382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73892"/>
            <a:ext cx="5486400" cy="366045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6433"/>
          </a:xfrm>
          <a:prstGeom prst="rect">
            <a:avLst/>
          </a:prstGeom>
        </p:spPr>
        <p:txBody>
          <a:bodyPr vert="horz" lIns="91440" tIns="45720" rIns="91440" bIns="45720" rtlCol="0" anchor="b"/>
          <a:lstStyle>
            <a:lvl1pPr algn="r">
              <a:defRPr sz="1200"/>
            </a:lvl1pPr>
          </a:lstStyle>
          <a:p>
            <a:fld id="{0DFE09BF-CDA7-3044-9C13-9D5B1F427143}" type="slidenum">
              <a:rPr lang="en-US" smtClean="0"/>
              <a:t>‹#›</a:t>
            </a:fld>
            <a:endParaRPr lang="en-US"/>
          </a:p>
        </p:txBody>
      </p:sp>
    </p:spTree>
    <p:extLst>
      <p:ext uri="{BB962C8B-B14F-4D97-AF65-F5344CB8AC3E}">
        <p14:creationId xmlns:p14="http://schemas.microsoft.com/office/powerpoint/2010/main" val="18877451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DFE09BF-CDA7-3044-9C13-9D5B1F427143}" type="slidenum">
              <a:rPr lang="en-US" smtClean="0"/>
              <a:t>1</a:t>
            </a:fld>
            <a:endParaRPr lang="en-US"/>
          </a:p>
        </p:txBody>
      </p:sp>
    </p:spTree>
    <p:extLst>
      <p:ext uri="{BB962C8B-B14F-4D97-AF65-F5344CB8AC3E}">
        <p14:creationId xmlns:p14="http://schemas.microsoft.com/office/powerpoint/2010/main" val="22766292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a:t>
            </a:r>
            <a:r>
              <a:rPr lang="en-GB" baseline="0" dirty="0" smtClean="0"/>
              <a:t> c</a:t>
            </a:r>
            <a:r>
              <a:rPr lang="en-GB" dirty="0" smtClean="0"/>
              <a:t>hair </a:t>
            </a:r>
            <a:r>
              <a:rPr lang="en-GB" sz="1200" dirty="0" smtClean="0">
                <a:solidFill>
                  <a:srgbClr val="5C5D61"/>
                </a:solidFill>
              </a:rPr>
              <a:t>should</a:t>
            </a:r>
            <a:r>
              <a:rPr lang="en-GB" sz="1200" baseline="0" dirty="0" smtClean="0">
                <a:solidFill>
                  <a:srgbClr val="5C5D61"/>
                </a:solidFill>
              </a:rPr>
              <a:t> be invited to</a:t>
            </a:r>
            <a:r>
              <a:rPr lang="en-GB" sz="1200" dirty="0" smtClean="0">
                <a:solidFill>
                  <a:srgbClr val="5C5D61"/>
                </a:solidFill>
              </a:rPr>
              <a:t> departmental meetings to</a:t>
            </a:r>
            <a:r>
              <a:rPr lang="en-GB" sz="1200" baseline="0" dirty="0" smtClean="0">
                <a:solidFill>
                  <a:srgbClr val="5C5D61"/>
                </a:solidFill>
              </a:rPr>
              <a:t> represent the student voice and discuss these issues at the SSLC</a:t>
            </a:r>
            <a:endParaRPr lang="en-GB" sz="1200" dirty="0" smtClean="0">
              <a:solidFill>
                <a:srgbClr val="5C5D61"/>
              </a:solidFill>
            </a:endParaRPr>
          </a:p>
          <a:p>
            <a:endParaRPr lang="en-GB" sz="1200" dirty="0" smtClean="0">
              <a:solidFill>
                <a:srgbClr val="5C5D61"/>
              </a:solidFill>
            </a:endParaRPr>
          </a:p>
        </p:txBody>
      </p:sp>
      <p:sp>
        <p:nvSpPr>
          <p:cNvPr id="4" name="Slide Number Placeholder 3"/>
          <p:cNvSpPr>
            <a:spLocks noGrp="1"/>
          </p:cNvSpPr>
          <p:nvPr>
            <p:ph type="sldNum" sz="quarter" idx="10"/>
          </p:nvPr>
        </p:nvSpPr>
        <p:spPr/>
        <p:txBody>
          <a:bodyPr/>
          <a:lstStyle/>
          <a:p>
            <a:fld id="{0DFE09BF-CDA7-3044-9C13-9D5B1F427143}" type="slidenum">
              <a:rPr lang="en-US" smtClean="0"/>
              <a:t>10</a:t>
            </a:fld>
            <a:endParaRPr lang="en-US"/>
          </a:p>
        </p:txBody>
      </p:sp>
    </p:spTree>
    <p:extLst>
      <p:ext uri="{BB962C8B-B14F-4D97-AF65-F5344CB8AC3E}">
        <p14:creationId xmlns:p14="http://schemas.microsoft.com/office/powerpoint/2010/main" val="40328019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Ask for help/advice from your peers. Talk it through</a:t>
            </a:r>
          </a:p>
          <a:p>
            <a:r>
              <a:rPr lang="en-GB" baseline="0" dirty="0" smtClean="0"/>
              <a:t>Contact academic representation/</a:t>
            </a:r>
            <a:r>
              <a:rPr lang="en-GB" baseline="0" dirty="0" err="1" smtClean="0"/>
              <a:t>sabbs</a:t>
            </a:r>
            <a:r>
              <a:rPr lang="en-GB" baseline="0" dirty="0" smtClean="0"/>
              <a:t> for advice (Maisie or Liam </a:t>
            </a:r>
            <a:r>
              <a:rPr lang="en-GB" baseline="0" dirty="0" smtClean="0">
                <a:sym typeface="Wingdings" panose="05000000000000000000" pitchFamily="2" charset="2"/>
              </a:rPr>
              <a:t> )</a:t>
            </a:r>
            <a:endParaRPr lang="en-GB" baseline="0" dirty="0" smtClean="0"/>
          </a:p>
          <a:p>
            <a:r>
              <a:rPr lang="en-GB" baseline="0" dirty="0" smtClean="0"/>
              <a:t>Contact relevant staff directly</a:t>
            </a:r>
          </a:p>
          <a:p>
            <a:r>
              <a:rPr lang="en-GB" baseline="0" dirty="0" smtClean="0"/>
              <a:t>Be proactive and enthusiastic</a:t>
            </a:r>
          </a:p>
          <a:p>
            <a:endParaRPr lang="en-GB" dirty="0"/>
          </a:p>
        </p:txBody>
      </p:sp>
      <p:sp>
        <p:nvSpPr>
          <p:cNvPr id="4" name="Slide Number Placeholder 3"/>
          <p:cNvSpPr>
            <a:spLocks noGrp="1"/>
          </p:cNvSpPr>
          <p:nvPr>
            <p:ph type="sldNum" sz="quarter" idx="10"/>
          </p:nvPr>
        </p:nvSpPr>
        <p:spPr/>
        <p:txBody>
          <a:bodyPr/>
          <a:lstStyle/>
          <a:p>
            <a:fld id="{0DFE09BF-CDA7-3044-9C13-9D5B1F427143}" type="slidenum">
              <a:rPr lang="en-US" smtClean="0"/>
              <a:t>11</a:t>
            </a:fld>
            <a:endParaRPr lang="en-US"/>
          </a:p>
        </p:txBody>
      </p:sp>
    </p:spTree>
    <p:extLst>
      <p:ext uri="{BB962C8B-B14F-4D97-AF65-F5344CB8AC3E}">
        <p14:creationId xmlns:p14="http://schemas.microsoft.com/office/powerpoint/2010/main" val="13501388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When gaining feedback</a:t>
            </a:r>
            <a:r>
              <a:rPr lang="en-GB" baseline="0" dirty="0" smtClean="0"/>
              <a:t> from students and adding items to the agenda, there is one main rule to abide by – DO NOT refer to students or staff members by name. You can replace this by generalised name of module names/codes.</a:t>
            </a:r>
            <a:endParaRPr lang="en-GB" dirty="0" smtClean="0"/>
          </a:p>
          <a:p>
            <a:endParaRPr lang="en-GB" dirty="0" smtClean="0"/>
          </a:p>
          <a:p>
            <a:r>
              <a:rPr lang="en-GB" dirty="0" smtClean="0"/>
              <a:t>Think about possible</a:t>
            </a:r>
            <a:r>
              <a:rPr lang="en-GB" baseline="0" dirty="0" smtClean="0"/>
              <a:t> constructive, creative solutions before attending the meeting, so you are not simply stating a problem without thinking of how to solve it/improve the situation.</a:t>
            </a:r>
          </a:p>
          <a:p>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As reps you</a:t>
            </a:r>
            <a:r>
              <a:rPr lang="en-GB" dirty="0" smtClean="0"/>
              <a:t> need to work together to get across problems in meetings,</a:t>
            </a:r>
            <a:r>
              <a:rPr lang="en-GB" baseline="0" dirty="0" smtClean="0"/>
              <a:t> back each other up, corroborate with evidence.</a:t>
            </a:r>
          </a:p>
          <a:p>
            <a:endParaRPr lang="en-GB" dirty="0"/>
          </a:p>
        </p:txBody>
      </p:sp>
      <p:sp>
        <p:nvSpPr>
          <p:cNvPr id="4" name="Slide Number Placeholder 3"/>
          <p:cNvSpPr>
            <a:spLocks noGrp="1"/>
          </p:cNvSpPr>
          <p:nvPr>
            <p:ph type="sldNum" sz="quarter" idx="10"/>
          </p:nvPr>
        </p:nvSpPr>
        <p:spPr/>
        <p:txBody>
          <a:bodyPr/>
          <a:lstStyle/>
          <a:p>
            <a:fld id="{0DFE09BF-CDA7-3044-9C13-9D5B1F427143}" type="slidenum">
              <a:rPr lang="en-US" smtClean="0"/>
              <a:t>12</a:t>
            </a:fld>
            <a:endParaRPr lang="en-US"/>
          </a:p>
        </p:txBody>
      </p:sp>
    </p:spTree>
    <p:extLst>
      <p:ext uri="{BB962C8B-B14F-4D97-AF65-F5344CB8AC3E}">
        <p14:creationId xmlns:p14="http://schemas.microsoft.com/office/powerpoint/2010/main" val="31720656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How</a:t>
            </a:r>
            <a:r>
              <a:rPr lang="en-GB" baseline="0" dirty="0" smtClean="0"/>
              <a:t> can you effectively gain feedback from you peers:</a:t>
            </a:r>
            <a:endParaRPr lang="en-GB" dirty="0" smtClean="0"/>
          </a:p>
          <a:p>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Listen to what your fellow Students have to say and encourage them to contribute their ideas and become actively involved in the meetings. Be flexible in your approach to communicating with others, some students may prefer to speak in private and others will be happy to chat in a group. Communication is a 2-way thing!</a:t>
            </a:r>
          </a:p>
          <a:p>
            <a:endParaRPr lang="en-GB" dirty="0" smtClean="0"/>
          </a:p>
          <a:p>
            <a:r>
              <a:rPr lang="en-GB" dirty="0" smtClean="0"/>
              <a:t>Anonymised</a:t>
            </a:r>
            <a:r>
              <a:rPr lang="en-GB" baseline="0" dirty="0" smtClean="0"/>
              <a:t> s</a:t>
            </a:r>
            <a:r>
              <a:rPr lang="en-GB" dirty="0" smtClean="0"/>
              <a:t>urveys are a tool for getting their views – use the answers in the meetings and publicise the results for the other students to read. Keep the survey simple - don’t over-complicate it!</a:t>
            </a:r>
            <a:br>
              <a:rPr lang="en-GB" dirty="0" smtClean="0"/>
            </a:br>
            <a:endParaRPr lang="en-GB" dirty="0" smtClean="0"/>
          </a:p>
          <a:p>
            <a:r>
              <a:rPr lang="en-GB" dirty="0" smtClean="0"/>
              <a:t>Emails: e.g. we</a:t>
            </a:r>
            <a:r>
              <a:rPr lang="en-GB" baseline="0" dirty="0" smtClean="0"/>
              <a:t> know of some SSLCs that have set up a dedicated email for feedback purposes.</a:t>
            </a:r>
          </a:p>
          <a:p>
            <a:r>
              <a:rPr lang="en-GB" baseline="0" dirty="0" smtClean="0"/>
              <a:t>Academic convenors could also send a mass email to the cohort on behalf of the SSLC</a:t>
            </a:r>
            <a:endParaRPr lang="en-GB" dirty="0" smtClean="0"/>
          </a:p>
          <a:p>
            <a:endParaRPr lang="en-GB" dirty="0" smtClean="0"/>
          </a:p>
          <a:p>
            <a:r>
              <a:rPr lang="en-GB" dirty="0" smtClean="0"/>
              <a:t>Note: Social media – ensure</a:t>
            </a:r>
            <a:r>
              <a:rPr lang="en-GB" baseline="0" dirty="0" smtClean="0"/>
              <a:t> that it is accessible to all the cohort and not exclusive.</a:t>
            </a:r>
            <a:endParaRPr lang="en-GB" dirty="0" smtClean="0"/>
          </a:p>
          <a:p>
            <a:r>
              <a:rPr lang="en-GB" dirty="0" smtClean="0"/>
              <a:t> </a:t>
            </a:r>
          </a:p>
          <a:p>
            <a:r>
              <a:rPr lang="en-GB" dirty="0" smtClean="0"/>
              <a:t>Other</a:t>
            </a:r>
            <a:r>
              <a:rPr lang="en-GB" baseline="0" dirty="0" smtClean="0"/>
              <a:t> methods of communication: </a:t>
            </a:r>
          </a:p>
          <a:p>
            <a:r>
              <a:rPr lang="en-GB" dirty="0" smtClean="0"/>
              <a:t>Notice boards, dedicated “office” hours</a:t>
            </a:r>
          </a:p>
          <a:p>
            <a:endParaRPr lang="en-GB" dirty="0" smtClean="0"/>
          </a:p>
          <a:p>
            <a:r>
              <a:rPr lang="en-GB" dirty="0" smtClean="0"/>
              <a:t>This list is not exhaustive. </a:t>
            </a:r>
          </a:p>
          <a:p>
            <a:r>
              <a:rPr lang="en-GB" dirty="0" smtClean="0"/>
              <a:t>TACTICS</a:t>
            </a:r>
            <a:r>
              <a:rPr lang="en-GB" baseline="0" dirty="0" smtClean="0"/>
              <a:t> to try and reach everyone – think outside the box</a:t>
            </a:r>
            <a:endParaRPr lang="en-GB" dirty="0" smtClean="0"/>
          </a:p>
          <a:p>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ALSO:</a:t>
            </a:r>
            <a:r>
              <a:rPr lang="en-GB" baseline="0" dirty="0" smtClean="0"/>
              <a:t> </a:t>
            </a:r>
            <a:r>
              <a:rPr lang="en-GB" dirty="0" smtClean="0"/>
              <a:t>Publicise your successes!!!! So other Students know when things have been sorted.</a:t>
            </a:r>
          </a:p>
          <a:p>
            <a:endParaRPr lang="en-GB" dirty="0"/>
          </a:p>
        </p:txBody>
      </p:sp>
      <p:sp>
        <p:nvSpPr>
          <p:cNvPr id="4" name="Slide Number Placeholder 3"/>
          <p:cNvSpPr>
            <a:spLocks noGrp="1"/>
          </p:cNvSpPr>
          <p:nvPr>
            <p:ph type="sldNum" sz="quarter" idx="10"/>
          </p:nvPr>
        </p:nvSpPr>
        <p:spPr/>
        <p:txBody>
          <a:bodyPr/>
          <a:lstStyle/>
          <a:p>
            <a:fld id="{0DFE09BF-CDA7-3044-9C13-9D5B1F427143}" type="slidenum">
              <a:rPr lang="en-US" smtClean="0"/>
              <a:t>13</a:t>
            </a:fld>
            <a:endParaRPr lang="en-US"/>
          </a:p>
        </p:txBody>
      </p:sp>
    </p:spTree>
    <p:extLst>
      <p:ext uri="{BB962C8B-B14F-4D97-AF65-F5344CB8AC3E}">
        <p14:creationId xmlns:p14="http://schemas.microsoft.com/office/powerpoint/2010/main" val="29128330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After</a:t>
            </a:r>
            <a:r>
              <a:rPr lang="en-GB" baseline="0" dirty="0" smtClean="0"/>
              <a:t> gathering students’ views you should input into the meeting agenda (collated by the SSLC secretary).  Make sure you take a look in advance in preparation for the meeting.</a:t>
            </a:r>
          </a:p>
          <a:p>
            <a:endParaRPr lang="en-GB" baseline="0" dirty="0" smtClean="0"/>
          </a:p>
          <a:p>
            <a:r>
              <a:rPr lang="en-GB" baseline="0" dirty="0" smtClean="0"/>
              <a:t>We would encourage you to have #</a:t>
            </a:r>
            <a:r>
              <a:rPr lang="en-GB" baseline="0" dirty="0" err="1" smtClean="0"/>
              <a:t>wegetconsent</a:t>
            </a:r>
            <a:r>
              <a:rPr lang="en-GB" baseline="0" dirty="0" smtClean="0"/>
              <a:t> on your agendas in an ongoing effort to publicise the campaign and encourage participation in online training. </a:t>
            </a:r>
          </a:p>
          <a:p>
            <a:endParaRPr lang="en-GB" baseline="0" dirty="0" smtClean="0"/>
          </a:p>
          <a:p>
            <a:r>
              <a:rPr lang="en-GB" baseline="0" dirty="0" smtClean="0"/>
              <a:t>Equality and Diversity should be a standing agenda item for at least one meeting during the year and compulsory training will be available in January. Dates tbc.</a:t>
            </a:r>
          </a:p>
        </p:txBody>
      </p:sp>
      <p:sp>
        <p:nvSpPr>
          <p:cNvPr id="4" name="Slide Number Placeholder 3"/>
          <p:cNvSpPr>
            <a:spLocks noGrp="1"/>
          </p:cNvSpPr>
          <p:nvPr>
            <p:ph type="sldNum" sz="quarter" idx="10"/>
          </p:nvPr>
        </p:nvSpPr>
        <p:spPr/>
        <p:txBody>
          <a:bodyPr/>
          <a:lstStyle/>
          <a:p>
            <a:fld id="{0DFE09BF-CDA7-3044-9C13-9D5B1F427143}" type="slidenum">
              <a:rPr lang="en-US" smtClean="0"/>
              <a:t>14</a:t>
            </a:fld>
            <a:endParaRPr lang="en-US"/>
          </a:p>
        </p:txBody>
      </p:sp>
    </p:spTree>
    <p:extLst>
      <p:ext uri="{BB962C8B-B14F-4D97-AF65-F5344CB8AC3E}">
        <p14:creationId xmlns:p14="http://schemas.microsoft.com/office/powerpoint/2010/main" val="42671090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Sometimes</a:t>
            </a:r>
            <a:r>
              <a:rPr lang="en-GB" baseline="0" dirty="0" smtClean="0"/>
              <a:t> you may be approached by student who come to you for advice regarding issue outside of your remit as course rep. For example, it is not within your role to solve personal issues, however you can direct them to an appropriate forum.</a:t>
            </a:r>
          </a:p>
          <a:p>
            <a:endParaRPr lang="en-GB" baseline="0" dirty="0" smtClean="0"/>
          </a:p>
          <a:p>
            <a:r>
              <a:rPr lang="en-GB" baseline="0" dirty="0" smtClean="0"/>
              <a:t>So it is worth knowing the services that are available to students. Most are self-explanatory</a:t>
            </a:r>
          </a:p>
          <a:p>
            <a:endParaRPr lang="en-GB" baseline="0" dirty="0" smtClean="0"/>
          </a:p>
          <a:p>
            <a:r>
              <a:rPr lang="en-GB" baseline="0" dirty="0" smtClean="0"/>
              <a:t>For example:</a:t>
            </a:r>
          </a:p>
          <a:p>
            <a:pPr marL="171450" indent="-171450">
              <a:buFont typeface="Arial" panose="020B0604020202020204" pitchFamily="34" charset="0"/>
              <a:buChar char="•"/>
            </a:pPr>
            <a:r>
              <a:rPr lang="en-GB" baseline="0" dirty="0" smtClean="0"/>
              <a:t>Personal academic issues (e.g. failed modules) </a:t>
            </a:r>
            <a:r>
              <a:rPr lang="en-GB" baseline="0" dirty="0" smtClean="0">
                <a:sym typeface="Wingdings" panose="05000000000000000000" pitchFamily="2" charset="2"/>
              </a:rPr>
              <a:t> go to SU advice centre or personal tutor</a:t>
            </a:r>
          </a:p>
          <a:p>
            <a:pPr marL="171450" indent="-171450">
              <a:buFont typeface="Arial" panose="020B0604020202020204" pitchFamily="34" charset="0"/>
              <a:buChar char="•"/>
            </a:pPr>
            <a:r>
              <a:rPr lang="en-GB" baseline="0" dirty="0" smtClean="0">
                <a:sym typeface="Wingdings" panose="05000000000000000000" pitchFamily="2" charset="2"/>
              </a:rPr>
              <a:t>Accommodation issue (e.g. removal/eviction)  Warwick accommodation</a:t>
            </a:r>
          </a:p>
          <a:p>
            <a:pPr marL="171450" indent="-171450">
              <a:buFont typeface="Arial" panose="020B0604020202020204" pitchFamily="34" charset="0"/>
              <a:buChar char="•"/>
            </a:pPr>
            <a:r>
              <a:rPr lang="en-GB" baseline="0" dirty="0" smtClean="0">
                <a:sym typeface="Wingdings" panose="05000000000000000000" pitchFamily="2" charset="2"/>
              </a:rPr>
              <a:t>Concern for a friend or feeling overwhelmed at university  advice centre/counselling services/health and wellbeing</a:t>
            </a:r>
            <a:endParaRPr lang="en-GB" dirty="0"/>
          </a:p>
        </p:txBody>
      </p:sp>
      <p:sp>
        <p:nvSpPr>
          <p:cNvPr id="4" name="Slide Number Placeholder 3"/>
          <p:cNvSpPr>
            <a:spLocks noGrp="1"/>
          </p:cNvSpPr>
          <p:nvPr>
            <p:ph type="sldNum" sz="quarter" idx="10"/>
          </p:nvPr>
        </p:nvSpPr>
        <p:spPr/>
        <p:txBody>
          <a:bodyPr/>
          <a:lstStyle/>
          <a:p>
            <a:fld id="{0DFE09BF-CDA7-3044-9C13-9D5B1F427143}" type="slidenum">
              <a:rPr lang="en-US" smtClean="0"/>
              <a:t>15</a:t>
            </a:fld>
            <a:endParaRPr lang="en-US"/>
          </a:p>
        </p:txBody>
      </p:sp>
    </p:spTree>
    <p:extLst>
      <p:ext uri="{BB962C8B-B14F-4D97-AF65-F5344CB8AC3E}">
        <p14:creationId xmlns:p14="http://schemas.microsoft.com/office/powerpoint/2010/main" val="42182012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The Chair and Secretary are students who have been elected from the course reps.</a:t>
            </a:r>
          </a:p>
          <a:p>
            <a:endParaRPr lang="en-GB" sz="1200" b="0" i="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The chairperson of a committee is responsible for the smooth running of meetings, allowing all members to have their say, whilst ensuring</a:t>
            </a:r>
            <a:r>
              <a:rPr lang="en-GB" sz="1200" b="0" i="0" kern="1200" baseline="0" dirty="0" smtClean="0">
                <a:solidFill>
                  <a:schemeClr val="tx1"/>
                </a:solidFill>
                <a:effectLst/>
                <a:latin typeface="+mn-lt"/>
                <a:ea typeface="+mn-ea"/>
                <a:cs typeface="+mn-cs"/>
              </a:rPr>
              <a:t> all necessary business from the agenda is covered</a:t>
            </a:r>
            <a:r>
              <a:rPr lang="en-GB" sz="1200" b="0" i="0" kern="1200" dirty="0" smtClean="0">
                <a:solidFill>
                  <a:schemeClr val="tx1"/>
                </a:solidFill>
                <a:effectLst/>
                <a:latin typeface="+mn-lt"/>
                <a:ea typeface="+mn-ea"/>
                <a:cs typeface="+mn-cs"/>
              </a:rPr>
              <a:t>. </a:t>
            </a:r>
          </a:p>
          <a:p>
            <a:endParaRPr lang="en-GB" sz="1200" b="0" i="0" kern="1200" dirty="0" smtClean="0">
              <a:solidFill>
                <a:schemeClr val="tx1"/>
              </a:solidFill>
              <a:effectLst/>
              <a:latin typeface="+mn-lt"/>
              <a:ea typeface="+mn-ea"/>
              <a:cs typeface="+mn-cs"/>
            </a:endParaRPr>
          </a:p>
          <a:p>
            <a:pPr marL="0" indent="0">
              <a:buFont typeface="+mj-lt"/>
              <a:buNone/>
            </a:pPr>
            <a:endParaRPr lang="en-GB" baseline="0" dirty="0" smtClean="0"/>
          </a:p>
        </p:txBody>
      </p:sp>
      <p:sp>
        <p:nvSpPr>
          <p:cNvPr id="4" name="Slide Number Placeholder 3"/>
          <p:cNvSpPr>
            <a:spLocks noGrp="1"/>
          </p:cNvSpPr>
          <p:nvPr>
            <p:ph type="sldNum" sz="quarter" idx="10"/>
          </p:nvPr>
        </p:nvSpPr>
        <p:spPr/>
        <p:txBody>
          <a:bodyPr/>
          <a:lstStyle/>
          <a:p>
            <a:fld id="{0DFE09BF-CDA7-3044-9C13-9D5B1F427143}" type="slidenum">
              <a:rPr lang="en-US" smtClean="0"/>
              <a:t>16</a:t>
            </a:fld>
            <a:endParaRPr lang="en-US"/>
          </a:p>
        </p:txBody>
      </p:sp>
    </p:spTree>
    <p:extLst>
      <p:ext uri="{BB962C8B-B14F-4D97-AF65-F5344CB8AC3E}">
        <p14:creationId xmlns:p14="http://schemas.microsoft.com/office/powerpoint/2010/main" val="15199448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endParaRPr lang="en-GB" dirty="0" smtClean="0"/>
          </a:p>
          <a:p>
            <a:pPr marL="228600" indent="-228600">
              <a:buFont typeface="+mj-lt"/>
              <a:buAutoNum type="arabicPeriod"/>
            </a:pPr>
            <a:r>
              <a:rPr lang="en-GB" dirty="0" smtClean="0"/>
              <a:t>Permission</a:t>
            </a:r>
            <a:r>
              <a:rPr lang="en-GB" baseline="0" dirty="0" smtClean="0"/>
              <a:t> </a:t>
            </a:r>
            <a:r>
              <a:rPr lang="en-GB" dirty="0" smtClean="0"/>
              <a:t>of everyone in attendance at the meeting that they agree to the minutes being uploaded online.</a:t>
            </a:r>
          </a:p>
          <a:p>
            <a:pPr marL="228600" indent="-228600">
              <a:buFont typeface="+mj-lt"/>
              <a:buAutoNum type="arabicPeriod"/>
            </a:pPr>
            <a:r>
              <a:rPr lang="en-GB" dirty="0" smtClean="0"/>
              <a:t>We</a:t>
            </a:r>
            <a:r>
              <a:rPr lang="en-GB" baseline="0" dirty="0" smtClean="0"/>
              <a:t> n</a:t>
            </a:r>
            <a:r>
              <a:rPr lang="en-GB" dirty="0" smtClean="0"/>
              <a:t>eed the correct Chair(s) and Secretary details,</a:t>
            </a:r>
            <a:r>
              <a:rPr lang="en-GB" baseline="0" dirty="0" smtClean="0"/>
              <a:t> who</a:t>
            </a:r>
            <a:r>
              <a:rPr lang="en-GB" dirty="0" smtClean="0"/>
              <a:t> will then be able to update the Portal with Minutes, Agendas and Meeting times as seen here: http://www.warwicksu.com/sslc/ </a:t>
            </a:r>
          </a:p>
          <a:p>
            <a:pPr marL="228600" indent="-228600">
              <a:buFont typeface="+mj-lt"/>
              <a:buAutoNum type="arabicPeriod"/>
            </a:pPr>
            <a:endParaRPr lang="en-GB" dirty="0" smtClean="0"/>
          </a:p>
          <a:p>
            <a:pPr marL="228600" indent="-228600">
              <a:buFont typeface="+mj-lt"/>
              <a:buAutoNum type="arabicPeriod"/>
            </a:pPr>
            <a:endParaRPr lang="en-GB" dirty="0" smtClean="0"/>
          </a:p>
        </p:txBody>
      </p:sp>
      <p:sp>
        <p:nvSpPr>
          <p:cNvPr id="4" name="Slide Number Placeholder 3"/>
          <p:cNvSpPr>
            <a:spLocks noGrp="1"/>
          </p:cNvSpPr>
          <p:nvPr>
            <p:ph type="sldNum" sz="quarter" idx="10"/>
          </p:nvPr>
        </p:nvSpPr>
        <p:spPr/>
        <p:txBody>
          <a:bodyPr/>
          <a:lstStyle/>
          <a:p>
            <a:fld id="{0DFE09BF-CDA7-3044-9C13-9D5B1F427143}" type="slidenum">
              <a:rPr lang="en-US" smtClean="0"/>
              <a:t>17</a:t>
            </a:fld>
            <a:endParaRPr lang="en-US"/>
          </a:p>
        </p:txBody>
      </p:sp>
    </p:spTree>
    <p:extLst>
      <p:ext uri="{BB962C8B-B14F-4D97-AF65-F5344CB8AC3E}">
        <p14:creationId xmlns:p14="http://schemas.microsoft.com/office/powerpoint/2010/main" val="25208987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Please double check your portal page and let us know if that needs</a:t>
            </a:r>
            <a:r>
              <a:rPr lang="en-GB" baseline="0" dirty="0" smtClean="0"/>
              <a:t> updating </a:t>
            </a:r>
            <a:endParaRPr lang="en-GB" dirty="0" smtClean="0"/>
          </a:p>
          <a:p>
            <a:endParaRPr lang="en-GB" dirty="0" smtClean="0"/>
          </a:p>
        </p:txBody>
      </p:sp>
      <p:sp>
        <p:nvSpPr>
          <p:cNvPr id="4" name="Slide Number Placeholder 3"/>
          <p:cNvSpPr>
            <a:spLocks noGrp="1"/>
          </p:cNvSpPr>
          <p:nvPr>
            <p:ph type="sldNum" sz="quarter" idx="10"/>
          </p:nvPr>
        </p:nvSpPr>
        <p:spPr/>
        <p:txBody>
          <a:bodyPr/>
          <a:lstStyle/>
          <a:p>
            <a:fld id="{0DFE09BF-CDA7-3044-9C13-9D5B1F427143}" type="slidenum">
              <a:rPr lang="en-US" smtClean="0"/>
              <a:t>18</a:t>
            </a:fld>
            <a:endParaRPr lang="en-US"/>
          </a:p>
        </p:txBody>
      </p:sp>
    </p:spTree>
    <p:extLst>
      <p:ext uri="{BB962C8B-B14F-4D97-AF65-F5344CB8AC3E}">
        <p14:creationId xmlns:p14="http://schemas.microsoft.com/office/powerpoint/2010/main" val="38023445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These scenarios will help</a:t>
            </a:r>
            <a:r>
              <a:rPr lang="en-GB" baseline="0" dirty="0" smtClean="0"/>
              <a:t> you think critically when working with staff and students, please read through </a:t>
            </a:r>
            <a:endParaRPr lang="en-GB" dirty="0"/>
          </a:p>
        </p:txBody>
      </p:sp>
      <p:sp>
        <p:nvSpPr>
          <p:cNvPr id="4" name="Slide Number Placeholder 3"/>
          <p:cNvSpPr>
            <a:spLocks noGrp="1"/>
          </p:cNvSpPr>
          <p:nvPr>
            <p:ph type="sldNum" sz="quarter" idx="10"/>
          </p:nvPr>
        </p:nvSpPr>
        <p:spPr/>
        <p:txBody>
          <a:bodyPr/>
          <a:lstStyle/>
          <a:p>
            <a:fld id="{0DFE09BF-CDA7-3044-9C13-9D5B1F427143}" type="slidenum">
              <a:rPr lang="en-US" smtClean="0"/>
              <a:t>19</a:t>
            </a:fld>
            <a:endParaRPr lang="en-US"/>
          </a:p>
        </p:txBody>
      </p:sp>
    </p:spTree>
    <p:extLst>
      <p:ext uri="{BB962C8B-B14F-4D97-AF65-F5344CB8AC3E}">
        <p14:creationId xmlns:p14="http://schemas.microsoft.com/office/powerpoint/2010/main" val="12298743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online training will cover,</a:t>
            </a:r>
            <a:r>
              <a:rPr lang="en-GB" baseline="0" dirty="0" smtClean="0"/>
              <a:t> </a:t>
            </a:r>
          </a:p>
          <a:p>
            <a:pPr marL="171450" indent="-171450">
              <a:buFontTx/>
              <a:buChar char="-"/>
            </a:pPr>
            <a:r>
              <a:rPr lang="en-GB" baseline="0" dirty="0" smtClean="0"/>
              <a:t>Your role and responsibilities as a course rep</a:t>
            </a:r>
          </a:p>
          <a:p>
            <a:pPr marL="171450" indent="-171450">
              <a:buFontTx/>
              <a:buChar char="-"/>
            </a:pPr>
            <a:r>
              <a:rPr lang="en-GB" baseline="0" dirty="0" smtClean="0"/>
              <a:t>Introduce you to the SU and how we support you</a:t>
            </a:r>
          </a:p>
          <a:p>
            <a:pPr marL="171450" indent="-171450">
              <a:buFontTx/>
              <a:buChar char="-"/>
            </a:pPr>
            <a:r>
              <a:rPr lang="en-GB" baseline="0" dirty="0" smtClean="0"/>
              <a:t>How to create effective change</a:t>
            </a:r>
          </a:p>
          <a:p>
            <a:pPr marL="171450" indent="-171450">
              <a:buFontTx/>
              <a:buChar char="-"/>
            </a:pPr>
            <a:endParaRPr lang="en-GB" baseline="0" dirty="0" smtClean="0"/>
          </a:p>
          <a:p>
            <a:pPr marL="0" indent="0">
              <a:buFontTx/>
              <a:buNone/>
            </a:pPr>
            <a:r>
              <a:rPr lang="en-GB" baseline="0" dirty="0" smtClean="0"/>
              <a:t>Please do not feel limited to the slides, if you have any questions, please contact Maisie </a:t>
            </a:r>
            <a:r>
              <a:rPr lang="en-GB" baseline="0" dirty="0" smtClean="0"/>
              <a:t>or Nathalie</a:t>
            </a:r>
            <a:endParaRPr lang="en-GB" dirty="0" smtClean="0"/>
          </a:p>
        </p:txBody>
      </p:sp>
      <p:sp>
        <p:nvSpPr>
          <p:cNvPr id="4" name="Slide Number Placeholder 3"/>
          <p:cNvSpPr>
            <a:spLocks noGrp="1"/>
          </p:cNvSpPr>
          <p:nvPr>
            <p:ph type="sldNum" sz="quarter" idx="10"/>
          </p:nvPr>
        </p:nvSpPr>
        <p:spPr/>
        <p:txBody>
          <a:bodyPr/>
          <a:lstStyle/>
          <a:p>
            <a:fld id="{0DFE09BF-CDA7-3044-9C13-9D5B1F427143}" type="slidenum">
              <a:rPr lang="en-US" smtClean="0"/>
              <a:t>2</a:t>
            </a:fld>
            <a:endParaRPr lang="en-US" dirty="0"/>
          </a:p>
        </p:txBody>
      </p:sp>
    </p:spTree>
    <p:extLst>
      <p:ext uri="{BB962C8B-B14F-4D97-AF65-F5344CB8AC3E}">
        <p14:creationId xmlns:p14="http://schemas.microsoft.com/office/powerpoint/2010/main" val="9011729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Please</a:t>
            </a:r>
            <a:r>
              <a:rPr lang="en-GB" baseline="0" dirty="0" smtClean="0"/>
              <a:t> look out for weekly course rep emails which will contain info on all things SSLC related and give dates of events. In order to receive the email, you must be on our portal!!</a:t>
            </a:r>
            <a:endParaRPr lang="en-GB" dirty="0" smtClean="0"/>
          </a:p>
          <a:p>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We’ll be sending out further information on the Course Rep awards later in the year. Watch this space…</a:t>
            </a:r>
          </a:p>
          <a:p>
            <a:endParaRPr lang="en-GB" dirty="0" smtClean="0"/>
          </a:p>
          <a:p>
            <a:r>
              <a:rPr lang="en-GB" dirty="0" smtClean="0"/>
              <a:t>You are able to nominate yourselves for the Course Rep Award or the Outstanding Contribution Award.</a:t>
            </a:r>
          </a:p>
          <a:p>
            <a:endParaRPr lang="en-GB" dirty="0" smtClean="0"/>
          </a:p>
          <a:p>
            <a:r>
              <a:rPr lang="en-GB" dirty="0" smtClean="0"/>
              <a:t>Ask them to</a:t>
            </a:r>
            <a:r>
              <a:rPr lang="en-GB" baseline="0" dirty="0" smtClean="0"/>
              <a:t> give suggestion about what training may be useful to them in Lunch &amp; Learn sessions.</a:t>
            </a:r>
            <a:endParaRPr lang="en-GB"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fld id="{0DFE09BF-CDA7-3044-9C13-9D5B1F427143}" type="slidenum">
              <a:rPr lang="en-US" smtClean="0"/>
              <a:t>23</a:t>
            </a:fld>
            <a:endParaRPr lang="en-US"/>
          </a:p>
        </p:txBody>
      </p:sp>
    </p:spTree>
    <p:extLst>
      <p:ext uri="{BB962C8B-B14F-4D97-AF65-F5344CB8AC3E}">
        <p14:creationId xmlns:p14="http://schemas.microsoft.com/office/powerpoint/2010/main" val="27365130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Please email Maisie if you have</a:t>
            </a:r>
            <a:r>
              <a:rPr lang="en-GB" baseline="0" dirty="0" smtClean="0"/>
              <a:t> any questions!</a:t>
            </a:r>
            <a:endParaRPr lang="en-GB" dirty="0"/>
          </a:p>
        </p:txBody>
      </p:sp>
      <p:sp>
        <p:nvSpPr>
          <p:cNvPr id="4" name="Slide Number Placeholder 3"/>
          <p:cNvSpPr>
            <a:spLocks noGrp="1"/>
          </p:cNvSpPr>
          <p:nvPr>
            <p:ph type="sldNum" sz="quarter" idx="10"/>
          </p:nvPr>
        </p:nvSpPr>
        <p:spPr/>
        <p:txBody>
          <a:bodyPr/>
          <a:lstStyle/>
          <a:p>
            <a:fld id="{0DFE09BF-CDA7-3044-9C13-9D5B1F427143}" type="slidenum">
              <a:rPr lang="en-US" smtClean="0"/>
              <a:t>24</a:t>
            </a:fld>
            <a:endParaRPr lang="en-US"/>
          </a:p>
        </p:txBody>
      </p:sp>
    </p:spTree>
    <p:extLst>
      <p:ext uri="{BB962C8B-B14F-4D97-AF65-F5344CB8AC3E}">
        <p14:creationId xmlns:p14="http://schemas.microsoft.com/office/powerpoint/2010/main" val="5988286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DFE09BF-CDA7-3044-9C13-9D5B1F427143}" type="slidenum">
              <a:rPr lang="en-US" smtClean="0"/>
              <a:t>25</a:t>
            </a:fld>
            <a:endParaRPr lang="en-US"/>
          </a:p>
        </p:txBody>
      </p:sp>
    </p:spTree>
    <p:extLst>
      <p:ext uri="{BB962C8B-B14F-4D97-AF65-F5344CB8AC3E}">
        <p14:creationId xmlns:p14="http://schemas.microsoft.com/office/powerpoint/2010/main" val="33264142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As a student at Warwick,</a:t>
            </a:r>
            <a:r>
              <a:rPr lang="en-GB" baseline="0" dirty="0" smtClean="0"/>
              <a:t> you are automatically a part of the SU – there is no joining fee!</a:t>
            </a:r>
          </a:p>
          <a:p>
            <a:endParaRPr lang="en-GB" baseline="0" dirty="0" smtClean="0"/>
          </a:p>
          <a:p>
            <a:r>
              <a:rPr lang="en-GB" baseline="0" dirty="0" smtClean="0"/>
              <a:t>The main principles of the SU are, it is independent (a separate body from the University), a charity (all the money spent in SU outlets goes back in to fund student activities), and a democratic organisation (the students elect full time and part time officers to represent the student body in the Autumn and Spring elections).</a:t>
            </a:r>
          </a:p>
          <a:p>
            <a:endParaRPr lang="en-GB" baseline="0" dirty="0" smtClean="0"/>
          </a:p>
          <a:p>
            <a:r>
              <a:rPr lang="en-GB" baseline="0" dirty="0" smtClean="0"/>
              <a:t>Though you might not spend time physically on campus, we want you to feel included and please do visit the website https://www.warwicksu.com/ and let us know if you are interested in getting involved with more! We can help </a:t>
            </a:r>
            <a:r>
              <a:rPr lang="en-GB" baseline="0" dirty="0" smtClean="0">
                <a:sym typeface="Wingdings" panose="05000000000000000000" pitchFamily="2" charset="2"/>
              </a:rPr>
              <a:t> </a:t>
            </a:r>
            <a:r>
              <a:rPr lang="en-GB" baseline="0" dirty="0" smtClean="0"/>
              <a:t> </a:t>
            </a:r>
            <a:endParaRPr lang="en-GB" dirty="0"/>
          </a:p>
        </p:txBody>
      </p:sp>
      <p:sp>
        <p:nvSpPr>
          <p:cNvPr id="4" name="Slide Number Placeholder 3"/>
          <p:cNvSpPr>
            <a:spLocks noGrp="1"/>
          </p:cNvSpPr>
          <p:nvPr>
            <p:ph type="sldNum" sz="quarter" idx="10"/>
          </p:nvPr>
        </p:nvSpPr>
        <p:spPr/>
        <p:txBody>
          <a:bodyPr/>
          <a:lstStyle/>
          <a:p>
            <a:fld id="{0DFE09BF-CDA7-3044-9C13-9D5B1F427143}" type="slidenum">
              <a:rPr lang="en-US" smtClean="0"/>
              <a:t>3</a:t>
            </a:fld>
            <a:endParaRPr lang="en-US"/>
          </a:p>
        </p:txBody>
      </p:sp>
    </p:spTree>
    <p:extLst>
      <p:ext uri="{BB962C8B-B14F-4D97-AF65-F5344CB8AC3E}">
        <p14:creationId xmlns:p14="http://schemas.microsoft.com/office/powerpoint/2010/main" val="38000164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Your Sabbatical</a:t>
            </a:r>
            <a:r>
              <a:rPr lang="en-GB" baseline="0" dirty="0" smtClean="0"/>
              <a:t> officers were elected in the February 2017.</a:t>
            </a:r>
            <a:endParaRPr lang="en-GB" dirty="0" smtClean="0"/>
          </a:p>
          <a:p>
            <a:endParaRPr lang="en-GB" dirty="0" smtClean="0"/>
          </a:p>
          <a:p>
            <a:r>
              <a:rPr lang="en-GB" dirty="0" smtClean="0"/>
              <a:t>Michael Kynaston – Democracy &amp; Development</a:t>
            </a:r>
          </a:p>
          <a:p>
            <a:r>
              <a:rPr lang="en-GB" dirty="0" smtClean="0"/>
              <a:t>Emily Dunford – Postgraduate</a:t>
            </a:r>
          </a:p>
          <a:p>
            <a:r>
              <a:rPr lang="en-GB" dirty="0" smtClean="0"/>
              <a:t>Niall Johnson – Societies</a:t>
            </a:r>
          </a:p>
          <a:p>
            <a:r>
              <a:rPr lang="en-GB" dirty="0" smtClean="0"/>
              <a:t>Hope</a:t>
            </a:r>
            <a:r>
              <a:rPr lang="en-GB" baseline="0" dirty="0" smtClean="0"/>
              <a:t> Worsdale – President</a:t>
            </a:r>
          </a:p>
          <a:p>
            <a:r>
              <a:rPr lang="en-GB" baseline="0" dirty="0" smtClean="0"/>
              <a:t>Liam Jackson – Education (responsible for SSLCs and course reps)</a:t>
            </a:r>
          </a:p>
          <a:p>
            <a:r>
              <a:rPr lang="en-GB" baseline="0" dirty="0" smtClean="0"/>
              <a:t>Ellie Martin – Sports</a:t>
            </a:r>
          </a:p>
          <a:p>
            <a:r>
              <a:rPr lang="en-GB" baseline="0" dirty="0" smtClean="0"/>
              <a:t>Ellen Holmes – Welfare and Campaigns</a:t>
            </a:r>
            <a:endParaRPr lang="en-GB" dirty="0" smtClean="0"/>
          </a:p>
          <a:p>
            <a:endParaRPr lang="en-GB" dirty="0"/>
          </a:p>
        </p:txBody>
      </p:sp>
      <p:sp>
        <p:nvSpPr>
          <p:cNvPr id="4" name="Slide Number Placeholder 3"/>
          <p:cNvSpPr>
            <a:spLocks noGrp="1"/>
          </p:cNvSpPr>
          <p:nvPr>
            <p:ph type="sldNum" sz="quarter" idx="10"/>
          </p:nvPr>
        </p:nvSpPr>
        <p:spPr/>
        <p:txBody>
          <a:bodyPr/>
          <a:lstStyle/>
          <a:p>
            <a:fld id="{0DFE09BF-CDA7-3044-9C13-9D5B1F427143}" type="slidenum">
              <a:rPr lang="en-US" smtClean="0"/>
              <a:t>4</a:t>
            </a:fld>
            <a:endParaRPr lang="en-US"/>
          </a:p>
        </p:txBody>
      </p:sp>
    </p:spTree>
    <p:extLst>
      <p:ext uri="{BB962C8B-B14F-4D97-AF65-F5344CB8AC3E}">
        <p14:creationId xmlns:p14="http://schemas.microsoft.com/office/powerpoint/2010/main" val="36674760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You may have</a:t>
            </a:r>
            <a:r>
              <a:rPr lang="en-GB" baseline="0" dirty="0" smtClean="0"/>
              <a:t> heard that</a:t>
            </a:r>
            <a:r>
              <a:rPr lang="en-GB" dirty="0" smtClean="0"/>
              <a:t> #</a:t>
            </a:r>
            <a:r>
              <a:rPr lang="en-GB" dirty="0" err="1" smtClean="0"/>
              <a:t>We</a:t>
            </a:r>
            <a:r>
              <a:rPr lang="en-GB" baseline="0" dirty="0" err="1" smtClean="0"/>
              <a:t>GetConsent</a:t>
            </a:r>
            <a:r>
              <a:rPr lang="en-GB" baseline="0" dirty="0" smtClean="0"/>
              <a:t>, is one of Warwick SU’s major campaigns at the moment.</a:t>
            </a:r>
          </a:p>
          <a:p>
            <a:endParaRPr lang="en-GB" baseline="0" dirty="0" smtClean="0"/>
          </a:p>
          <a:p>
            <a:r>
              <a:rPr lang="en-GB" baseline="0" dirty="0" smtClean="0"/>
              <a:t>This is also in combination with online consent training via </a:t>
            </a:r>
            <a:r>
              <a:rPr lang="en-GB" baseline="0" dirty="0" err="1" smtClean="0"/>
              <a:t>moodle</a:t>
            </a:r>
            <a:r>
              <a:rPr lang="en-GB" baseline="0" dirty="0" smtClean="0"/>
              <a:t> which every student and staff member can access.</a:t>
            </a:r>
          </a:p>
          <a:p>
            <a:endParaRPr lang="en-GB" baseline="0" dirty="0" smtClean="0"/>
          </a:p>
          <a:p>
            <a:r>
              <a:rPr lang="en-GB" baseline="0" dirty="0" smtClean="0"/>
              <a:t>Here is the video….</a:t>
            </a:r>
          </a:p>
          <a:p>
            <a:endParaRPr lang="en-GB" baseline="0" dirty="0"/>
          </a:p>
          <a:p>
            <a:r>
              <a:rPr lang="en-GB" baseline="0" dirty="0" smtClean="0"/>
              <a:t>It is an important campaign for all reps to be aware of</a:t>
            </a:r>
          </a:p>
        </p:txBody>
      </p:sp>
      <p:sp>
        <p:nvSpPr>
          <p:cNvPr id="4" name="Slide Number Placeholder 3"/>
          <p:cNvSpPr>
            <a:spLocks noGrp="1"/>
          </p:cNvSpPr>
          <p:nvPr>
            <p:ph type="sldNum" sz="quarter" idx="10"/>
          </p:nvPr>
        </p:nvSpPr>
        <p:spPr/>
        <p:txBody>
          <a:bodyPr/>
          <a:lstStyle/>
          <a:p>
            <a:fld id="{0DFE09BF-CDA7-3044-9C13-9D5B1F427143}" type="slidenum">
              <a:rPr lang="en-US" smtClean="0"/>
              <a:t>5</a:t>
            </a:fld>
            <a:endParaRPr lang="en-US"/>
          </a:p>
        </p:txBody>
      </p:sp>
    </p:spTree>
    <p:extLst>
      <p:ext uri="{BB962C8B-B14F-4D97-AF65-F5344CB8AC3E}">
        <p14:creationId xmlns:p14="http://schemas.microsoft.com/office/powerpoint/2010/main" val="40251470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Where do you fit in?</a:t>
            </a:r>
          </a:p>
          <a:p>
            <a:endParaRPr lang="en-GB" dirty="0" smtClean="0"/>
          </a:p>
          <a:p>
            <a:r>
              <a:rPr lang="en-GB" dirty="0" smtClean="0"/>
              <a:t>This diagram</a:t>
            </a:r>
            <a:r>
              <a:rPr lang="en-GB" baseline="0" dirty="0" smtClean="0"/>
              <a:t> represents the structure of representation at Warwick SU. Course reps are at the bottom as they are the largest (approximately 700 reps across Warwick), they feed into the faculty reps (approximately 12) who sit on the Education and Postgrad Execs. All these mechanisms of representation feed into the sabbatical officers’ work and helps them democratically represent students.</a:t>
            </a:r>
            <a:endParaRPr lang="en-GB" dirty="0" smtClean="0"/>
          </a:p>
          <a:p>
            <a:endParaRPr lang="en-GB" dirty="0" smtClean="0"/>
          </a:p>
          <a:p>
            <a:r>
              <a:rPr lang="en-GB" dirty="0" smtClean="0"/>
              <a:t>You should invite</a:t>
            </a:r>
            <a:r>
              <a:rPr lang="en-GB" baseline="0" dirty="0" smtClean="0"/>
              <a:t> your faculty reps to all SSLC meetings, they should attend a couple of meetings a year, unless their presence is required at a specific meeting which should be highlighted to them. Please contact us if you don’t know who your faculty rep is.</a:t>
            </a:r>
          </a:p>
          <a:p>
            <a:endParaRPr lang="en-GB" dirty="0"/>
          </a:p>
        </p:txBody>
      </p:sp>
      <p:sp>
        <p:nvSpPr>
          <p:cNvPr id="4" name="Slide Number Placeholder 3"/>
          <p:cNvSpPr>
            <a:spLocks noGrp="1"/>
          </p:cNvSpPr>
          <p:nvPr>
            <p:ph type="sldNum" sz="quarter" idx="10"/>
          </p:nvPr>
        </p:nvSpPr>
        <p:spPr/>
        <p:txBody>
          <a:bodyPr/>
          <a:lstStyle/>
          <a:p>
            <a:fld id="{0DFE09BF-CDA7-3044-9C13-9D5B1F427143}" type="slidenum">
              <a:rPr lang="en-US" smtClean="0"/>
              <a:t>6</a:t>
            </a:fld>
            <a:endParaRPr lang="en-US"/>
          </a:p>
        </p:txBody>
      </p:sp>
    </p:spTree>
    <p:extLst>
      <p:ext uri="{BB962C8B-B14F-4D97-AF65-F5344CB8AC3E}">
        <p14:creationId xmlns:p14="http://schemas.microsoft.com/office/powerpoint/2010/main" val="29493748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i="0" dirty="0" smtClean="0">
                <a:solidFill>
                  <a:srgbClr val="5C5D61"/>
                </a:solidFill>
                <a:latin typeface="Arial" panose="020B0604020202020204" pitchFamily="34" charset="0"/>
                <a:cs typeface="Arial" panose="020B0604020202020204" pitchFamily="34" charset="0"/>
              </a:rPr>
              <a:t>All students are represented on Student-Staff Liaison Committees (SSLCs), which have been an integral part of the University since the early 1970s. (They were introduced in response to student protests and sit-ins which demanded, amongst other things, greater democracy and more involvement for students in decision-making.)</a:t>
            </a:r>
          </a:p>
          <a:p>
            <a:endParaRPr lang="en-GB" dirty="0" smtClean="0"/>
          </a:p>
          <a:p>
            <a:r>
              <a:rPr lang="en-GB" dirty="0" smtClean="0"/>
              <a:t>You are now a part of Warwick history!</a:t>
            </a:r>
            <a:endParaRPr lang="en-GB" dirty="0"/>
          </a:p>
        </p:txBody>
      </p:sp>
      <p:sp>
        <p:nvSpPr>
          <p:cNvPr id="4" name="Slide Number Placeholder 3"/>
          <p:cNvSpPr>
            <a:spLocks noGrp="1"/>
          </p:cNvSpPr>
          <p:nvPr>
            <p:ph type="sldNum" sz="quarter" idx="10"/>
          </p:nvPr>
        </p:nvSpPr>
        <p:spPr/>
        <p:txBody>
          <a:bodyPr/>
          <a:lstStyle/>
          <a:p>
            <a:fld id="{0DFE09BF-CDA7-3044-9C13-9D5B1F427143}" type="slidenum">
              <a:rPr lang="en-US" smtClean="0"/>
              <a:t>7</a:t>
            </a:fld>
            <a:endParaRPr lang="en-US"/>
          </a:p>
        </p:txBody>
      </p:sp>
    </p:spTree>
    <p:extLst>
      <p:ext uri="{BB962C8B-B14F-4D97-AF65-F5344CB8AC3E}">
        <p14:creationId xmlns:p14="http://schemas.microsoft.com/office/powerpoint/2010/main" val="27924613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a:t>
            </a:r>
            <a:r>
              <a:rPr lang="en-GB" baseline="0" dirty="0" smtClean="0"/>
              <a:t> SSLC is made up of these key principles, above everything the SSLC must be student led (with reps collecting feedback from their cohort) and allow collaboration between staff and students</a:t>
            </a:r>
            <a:endParaRPr lang="en-GB" dirty="0"/>
          </a:p>
        </p:txBody>
      </p:sp>
      <p:sp>
        <p:nvSpPr>
          <p:cNvPr id="4" name="Slide Number Placeholder 3"/>
          <p:cNvSpPr>
            <a:spLocks noGrp="1"/>
          </p:cNvSpPr>
          <p:nvPr>
            <p:ph type="sldNum" sz="quarter" idx="10"/>
          </p:nvPr>
        </p:nvSpPr>
        <p:spPr/>
        <p:txBody>
          <a:bodyPr/>
          <a:lstStyle/>
          <a:p>
            <a:fld id="{0DFE09BF-CDA7-3044-9C13-9D5B1F427143}" type="slidenum">
              <a:rPr lang="en-US" smtClean="0"/>
              <a:t>8</a:t>
            </a:fld>
            <a:endParaRPr lang="en-US"/>
          </a:p>
        </p:txBody>
      </p:sp>
    </p:spTree>
    <p:extLst>
      <p:ext uri="{BB962C8B-B14F-4D97-AF65-F5344CB8AC3E}">
        <p14:creationId xmlns:p14="http://schemas.microsoft.com/office/powerpoint/2010/main" val="26616904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We have listed above the key education campaigns that are relevant to students on a departmental (course), university and national level. </a:t>
            </a:r>
          </a:p>
          <a:p>
            <a:r>
              <a:rPr lang="en-US" baseline="0" dirty="0" smtClean="0"/>
              <a:t>These can be brought up at your SSLC (no matter the size) and discussed as to how this affects your cohort. </a:t>
            </a:r>
          </a:p>
          <a:p>
            <a:endParaRPr lang="en-US" baseline="0" dirty="0" smtClean="0"/>
          </a:p>
          <a:p>
            <a:r>
              <a:rPr lang="en-US" baseline="0" dirty="0" smtClean="0"/>
              <a:t>If you have any questions about these campaigns please contact us.</a:t>
            </a:r>
            <a:br>
              <a:rPr lang="en-US" baseline="0" dirty="0" smtClean="0"/>
            </a:br>
            <a:endParaRPr lang="en-GB" dirty="0"/>
          </a:p>
        </p:txBody>
      </p:sp>
      <p:sp>
        <p:nvSpPr>
          <p:cNvPr id="4" name="Slide Number Placeholder 3"/>
          <p:cNvSpPr>
            <a:spLocks noGrp="1"/>
          </p:cNvSpPr>
          <p:nvPr>
            <p:ph type="sldNum" sz="quarter" idx="10"/>
          </p:nvPr>
        </p:nvSpPr>
        <p:spPr/>
        <p:txBody>
          <a:bodyPr/>
          <a:lstStyle/>
          <a:p>
            <a:fld id="{0DFE09BF-CDA7-3044-9C13-9D5B1F427143}" type="slidenum">
              <a:rPr lang="en-US" smtClean="0"/>
              <a:t>9</a:t>
            </a:fld>
            <a:endParaRPr lang="en-US"/>
          </a:p>
        </p:txBody>
      </p:sp>
    </p:spTree>
    <p:extLst>
      <p:ext uri="{BB962C8B-B14F-4D97-AF65-F5344CB8AC3E}">
        <p14:creationId xmlns:p14="http://schemas.microsoft.com/office/powerpoint/2010/main" val="14033037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Rectangle 10"/>
          <p:cNvSpPr/>
          <p:nvPr userDrawn="1"/>
        </p:nvSpPr>
        <p:spPr>
          <a:xfrm>
            <a:off x="0" y="0"/>
            <a:ext cx="9144000" cy="6858000"/>
          </a:xfrm>
          <a:prstGeom prst="rect">
            <a:avLst/>
          </a:prstGeom>
          <a:solidFill>
            <a:srgbClr val="5C5D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05F5586E-2673-114F-84F6-C850C394139B}" type="datetimeFigureOut">
              <a:rPr lang="en-US" smtClean="0"/>
              <a:t>1/23/2018</a:t>
            </a:fld>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32000"/>
            <a:ext cx="1458395" cy="900000"/>
          </a:xfrm>
          <a:prstGeom prst="rect">
            <a:avLst/>
          </a:prstGeom>
        </p:spPr>
      </p:pic>
      <p:pic>
        <p:nvPicPr>
          <p:cNvPr id="10" name="Picture 9"/>
          <p:cNvPicPr>
            <a:picLocks noChangeAspect="1"/>
          </p:cNvPicPr>
          <p:nvPr userDrawn="1"/>
        </p:nvPicPr>
        <p:blipFill>
          <a:blip r:embed="rId3"/>
          <a:stretch>
            <a:fillRect/>
          </a:stretch>
        </p:blipFill>
        <p:spPr>
          <a:xfrm>
            <a:off x="0" y="3889486"/>
            <a:ext cx="3484525" cy="2968514"/>
          </a:xfrm>
          <a:prstGeom prst="rect">
            <a:avLst/>
          </a:prstGeom>
        </p:spPr>
      </p:pic>
      <p:sp>
        <p:nvSpPr>
          <p:cNvPr id="15" name="Subtitle 7"/>
          <p:cNvSpPr>
            <a:spLocks noGrp="1"/>
          </p:cNvSpPr>
          <p:nvPr>
            <p:ph type="subTitle" idx="1"/>
          </p:nvPr>
        </p:nvSpPr>
        <p:spPr>
          <a:xfrm>
            <a:off x="2488019" y="1690688"/>
            <a:ext cx="5512981" cy="2652416"/>
          </a:xfrm>
          <a:prstGeom prst="rect">
            <a:avLst/>
          </a:prstGeom>
        </p:spPr>
        <p:txBody>
          <a:bodyPr>
            <a:normAutofit/>
          </a:bodyPr>
          <a:lstStyle>
            <a:lvl1pPr marL="0" indent="0">
              <a:buNone/>
              <a:defRPr/>
            </a:lvl1pPr>
          </a:lstStyle>
          <a:p>
            <a:pPr algn="l"/>
            <a:r>
              <a:rPr lang="en-US" sz="2000" smtClean="0">
                <a:solidFill>
                  <a:schemeClr val="bg1"/>
                </a:solidFill>
                <a:latin typeface="Arial" panose="020B0604020202020204" pitchFamily="34" charset="0"/>
                <a:cs typeface="Arial" panose="020B0604020202020204" pitchFamily="34" charset="0"/>
              </a:rPr>
              <a:t>Click to edit Master subtitle style</a:t>
            </a:r>
            <a:endParaRPr lang="en-GB" sz="2000" dirty="0">
              <a:solidFill>
                <a:schemeClr val="bg1"/>
              </a:solidFill>
              <a:latin typeface="Arial" panose="020B0604020202020204" pitchFamily="34" charset="0"/>
              <a:cs typeface="Arial" panose="020B0604020202020204" pitchFamily="34" charset="0"/>
            </a:endParaRPr>
          </a:p>
        </p:txBody>
      </p:sp>
      <p:sp>
        <p:nvSpPr>
          <p:cNvPr id="16" name="Title 15"/>
          <p:cNvSpPr>
            <a:spLocks noGrp="1"/>
          </p:cNvSpPr>
          <p:nvPr>
            <p:ph type="title" hasCustomPrompt="1"/>
          </p:nvPr>
        </p:nvSpPr>
        <p:spPr>
          <a:xfrm>
            <a:off x="2488019" y="365125"/>
            <a:ext cx="5725105" cy="1325563"/>
          </a:xfrm>
          <a:prstGeom prst="rect">
            <a:avLst/>
          </a:prstGeom>
        </p:spPr>
        <p:txBody>
          <a:bodyPr/>
          <a:lstStyle>
            <a:lvl1pPr>
              <a:defRPr sz="4000" b="1">
                <a:solidFill>
                  <a:schemeClr val="bg1"/>
                </a:solidFill>
              </a:defRPr>
            </a:lvl1pPr>
          </a:lstStyle>
          <a:p>
            <a:r>
              <a:rPr lang="en-US" dirty="0" smtClean="0"/>
              <a:t>Title of Presentation</a:t>
            </a:r>
            <a:endParaRPr lang="en-GB" dirty="0"/>
          </a:p>
        </p:txBody>
      </p:sp>
    </p:spTree>
  </p:cSld>
  <p:clrMapOvr>
    <a:masterClrMapping/>
  </p:clrMapOvr>
  <p:transition spd="slow" advTm="7512">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9" name="Picture Placeholder 4"/>
          <p:cNvPicPr>
            <a:picLocks noChangeAspect="1"/>
          </p:cNvPicPr>
          <p:nvPr userDrawn="1"/>
        </p:nvPicPr>
        <p:blipFill>
          <a:blip r:embed="rId2">
            <a:extLst>
              <a:ext uri="{28A0092B-C50C-407E-A947-70E740481C1C}">
                <a14:useLocalDpi xmlns:a14="http://schemas.microsoft.com/office/drawing/2010/main" val="0"/>
              </a:ext>
            </a:extLst>
          </a:blip>
          <a:srcRect l="10923" r="10923"/>
          <a:stretch>
            <a:fillRect/>
          </a:stretch>
        </p:blipFill>
        <p:spPr>
          <a:xfrm>
            <a:off x="8265813" y="6161911"/>
            <a:ext cx="668632" cy="527958"/>
          </a:xfrm>
          <a:prstGeom prst="rect">
            <a:avLst/>
          </a:prstGeom>
        </p:spPr>
      </p:pic>
      <p:pic>
        <p:nvPicPr>
          <p:cNvPr id="10" name="Picture 9"/>
          <p:cNvPicPr>
            <a:picLocks noChangeAspect="1"/>
          </p:cNvPicPr>
          <p:nvPr userDrawn="1"/>
        </p:nvPicPr>
        <p:blipFill>
          <a:blip r:embed="rId3"/>
          <a:stretch>
            <a:fillRect/>
          </a:stretch>
        </p:blipFill>
        <p:spPr>
          <a:xfrm>
            <a:off x="-10512" y="5625199"/>
            <a:ext cx="1447096" cy="1232801"/>
          </a:xfrm>
          <a:prstGeom prst="rect">
            <a:avLst/>
          </a:prstGeom>
        </p:spPr>
      </p:pic>
    </p:spTree>
  </p:cSld>
  <p:clrMapOvr>
    <a:masterClrMapping/>
  </p:clrMapOvr>
  <p:transition spd="slow" advTm="7512">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tif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4"/>
          <a:stretch>
            <a:fillRect/>
          </a:stretch>
        </p:blipFill>
        <p:spPr>
          <a:xfrm>
            <a:off x="-10512" y="5625199"/>
            <a:ext cx="1447096" cy="1232801"/>
          </a:xfrm>
          <a:prstGeom prst="rect">
            <a:avLst/>
          </a:prstGeom>
        </p:spPr>
      </p:pic>
      <p:pic>
        <p:nvPicPr>
          <p:cNvPr id="10" name="Picture Placeholder 4"/>
          <p:cNvPicPr>
            <a:picLocks noChangeAspect="1"/>
          </p:cNvPicPr>
          <p:nvPr userDrawn="1"/>
        </p:nvPicPr>
        <p:blipFill>
          <a:blip r:embed="rId5">
            <a:extLst>
              <a:ext uri="{28A0092B-C50C-407E-A947-70E740481C1C}">
                <a14:useLocalDpi xmlns:a14="http://schemas.microsoft.com/office/drawing/2010/main" val="0"/>
              </a:ext>
            </a:extLst>
          </a:blip>
          <a:srcRect l="10923" r="10923"/>
          <a:stretch>
            <a:fillRect/>
          </a:stretch>
        </p:blipFill>
        <p:spPr>
          <a:xfrm>
            <a:off x="8257575" y="6161911"/>
            <a:ext cx="668632" cy="527958"/>
          </a:xfrm>
          <a:prstGeom prst="rect">
            <a:avLst/>
          </a:prstGeom>
        </p:spPr>
      </p:pic>
      <p:cxnSp>
        <p:nvCxnSpPr>
          <p:cNvPr id="12" name="Straight Connector 11"/>
          <p:cNvCxnSpPr/>
          <p:nvPr userDrawn="1"/>
        </p:nvCxnSpPr>
        <p:spPr>
          <a:xfrm>
            <a:off x="321277" y="988541"/>
            <a:ext cx="8534400" cy="0"/>
          </a:xfrm>
          <a:prstGeom prst="line">
            <a:avLst/>
          </a:prstGeom>
          <a:ln>
            <a:solidFill>
              <a:srgbClr val="5C5D6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4"/>
          </p:nvPr>
        </p:nvSpPr>
        <p:spPr>
          <a:xfrm>
            <a:off x="6087247" y="6381064"/>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538207-3BAD-4162-9A8B-DBFFB701C471}" type="slidenum">
              <a:rPr lang="en-GB" smtClean="0"/>
              <a:t>‹#›</a:t>
            </a:fld>
            <a:endParaRPr lang="en-GB" dirty="0"/>
          </a:p>
        </p:txBody>
      </p:sp>
    </p:spTree>
    <p:extLst>
      <p:ext uri="{BB962C8B-B14F-4D97-AF65-F5344CB8AC3E}">
        <p14:creationId xmlns:p14="http://schemas.microsoft.com/office/powerpoint/2010/main" val="479600255"/>
      </p:ext>
    </p:extLst>
  </p:cSld>
  <p:clrMap bg1="lt1" tx1="dk1" bg2="lt2" tx2="dk2" accent1="accent1" accent2="accent2" accent3="accent3" accent4="accent4" accent5="accent5" accent6="accent6" hlink="hlink" folHlink="folHlink"/>
  <p:sldLayoutIdLst>
    <p:sldLayoutId id="2147483661" r:id="rId1"/>
    <p:sldLayoutId id="2147483662" r:id="rId2"/>
  </p:sldLayoutIdLst>
  <p:transition spd="slow" advTm="7512">
    <p:fade/>
  </p:transition>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ted.com/talks/celeste_headlee_10_ways_to_have_a_better_conversation#t-815"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hyperlink" Target="mailto:Nathalie.Key@warwicksu.com" TargetMode="External"/><Relationship Id="rId3" Type="http://schemas.openxmlformats.org/officeDocument/2006/relationships/image" Target="../media/image14.png"/><Relationship Id="rId7" Type="http://schemas.openxmlformats.org/officeDocument/2006/relationships/hyperlink" Target="mailto:postgrads@warwicksu.com"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mailto:Maisie.Hicklin@warwicksu.com" TargetMode="External"/><Relationship Id="rId5" Type="http://schemas.openxmlformats.org/officeDocument/2006/relationships/hyperlink" Target="mailto:education@warwicksu.com" TargetMode="External"/><Relationship Id="rId10" Type="http://schemas.openxmlformats.org/officeDocument/2006/relationships/hyperlink" Target="warwicksu.com/sslc" TargetMode="External"/><Relationship Id="rId4" Type="http://schemas.openxmlformats.org/officeDocument/2006/relationships/image" Target="../media/image15.png"/><Relationship Id="rId9" Type="http://schemas.openxmlformats.org/officeDocument/2006/relationships/hyperlink" Target="mailto:sslc@warwicksu.com"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ideo" Target="https://www.youtube.com/embed/s9SjE6Qk0HM" TargetMode="Externa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10.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488019" y="400296"/>
            <a:ext cx="5725105" cy="1325563"/>
          </a:xfrm>
        </p:spPr>
        <p:txBody>
          <a:bodyPr/>
          <a:lstStyle/>
          <a:p>
            <a:pPr fontAlgn="auto">
              <a:spcAft>
                <a:spcPts val="0"/>
              </a:spcAft>
              <a:defRPr/>
            </a:pPr>
            <a:r>
              <a:rPr lang="en-GB" dirty="0">
                <a:latin typeface="Arial" panose="020B0604020202020204" pitchFamily="34" charset="0"/>
                <a:cs typeface="Arial" panose="020B0604020202020204" pitchFamily="34" charset="0"/>
              </a:rPr>
              <a:t>Welcome!</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SSLC Course Rep Training 2017</a:t>
            </a:r>
          </a:p>
        </p:txBody>
      </p:sp>
    </p:spTree>
    <p:extLst>
      <p:ext uri="{BB962C8B-B14F-4D97-AF65-F5344CB8AC3E}">
        <p14:creationId xmlns:p14="http://schemas.microsoft.com/office/powerpoint/2010/main" val="3600115314"/>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80194" y="282925"/>
            <a:ext cx="5197257" cy="584775"/>
          </a:xfrm>
          <a:prstGeom prst="rect">
            <a:avLst/>
          </a:prstGeom>
        </p:spPr>
        <p:txBody>
          <a:bodyPr wrap="none">
            <a:spAutoFit/>
          </a:bodyPr>
          <a:lstStyle/>
          <a:p>
            <a:r>
              <a:rPr lang="en-GB" sz="3200" dirty="0">
                <a:solidFill>
                  <a:srgbClr val="5C5D61"/>
                </a:solidFill>
                <a:latin typeface="Arial" panose="020B0604020202020204" pitchFamily="34" charset="0"/>
                <a:cs typeface="Arial" panose="020B0604020202020204" pitchFamily="34" charset="0"/>
              </a:rPr>
              <a:t>How does the </a:t>
            </a:r>
            <a:r>
              <a:rPr lang="en-GB" sz="3200" dirty="0" smtClean="0">
                <a:solidFill>
                  <a:srgbClr val="5C5D61"/>
                </a:solidFill>
                <a:latin typeface="Arial" panose="020B0604020202020204" pitchFamily="34" charset="0"/>
                <a:cs typeface="Arial" panose="020B0604020202020204" pitchFamily="34" charset="0"/>
              </a:rPr>
              <a:t>SSLC </a:t>
            </a:r>
            <a:r>
              <a:rPr lang="en-GB" sz="3200" dirty="0">
                <a:solidFill>
                  <a:srgbClr val="5C5D61"/>
                </a:solidFill>
                <a:latin typeface="Arial" panose="020B0604020202020204" pitchFamily="34" charset="0"/>
                <a:cs typeface="Arial" panose="020B0604020202020204" pitchFamily="34" charset="0"/>
              </a:rPr>
              <a:t>work?</a:t>
            </a:r>
            <a:endParaRPr lang="en-GB" sz="3200" dirty="0">
              <a:solidFill>
                <a:srgbClr val="5C5D61"/>
              </a:solidFill>
            </a:endParaRPr>
          </a:p>
        </p:txBody>
      </p:sp>
      <p:sp>
        <p:nvSpPr>
          <p:cNvPr id="4" name="Rectangle 3"/>
          <p:cNvSpPr/>
          <p:nvPr/>
        </p:nvSpPr>
        <p:spPr>
          <a:xfrm>
            <a:off x="873316" y="1164944"/>
            <a:ext cx="7658100" cy="4862870"/>
          </a:xfrm>
          <a:prstGeom prst="rect">
            <a:avLst/>
          </a:prstGeom>
        </p:spPr>
        <p:txBody>
          <a:bodyPr wrap="square">
            <a:spAutoFit/>
          </a:bodyPr>
          <a:lstStyle/>
          <a:p>
            <a:pPr marL="285750" indent="-285750">
              <a:spcAft>
                <a:spcPts val="1200"/>
              </a:spcAft>
              <a:buFont typeface="Arial" panose="020B0604020202020204" pitchFamily="34" charset="0"/>
              <a:buChar char="•"/>
            </a:pPr>
            <a:r>
              <a:rPr lang="en-GB" sz="2800" dirty="0" smtClean="0">
                <a:solidFill>
                  <a:srgbClr val="5C5D61"/>
                </a:solidFill>
              </a:rPr>
              <a:t>You will work with students from your cohort to gain their feedback about teaching, learning and student support throughout the year.</a:t>
            </a:r>
            <a:endParaRPr lang="en-GB" sz="2800" dirty="0">
              <a:solidFill>
                <a:srgbClr val="5C5D61"/>
              </a:solidFill>
            </a:endParaRPr>
          </a:p>
          <a:p>
            <a:pPr marL="285750" indent="-285750">
              <a:spcAft>
                <a:spcPts val="1200"/>
              </a:spcAft>
              <a:buFont typeface="Arial" panose="020B0604020202020204" pitchFamily="34" charset="0"/>
              <a:buChar char="•"/>
            </a:pPr>
            <a:r>
              <a:rPr lang="en-GB" sz="2800" dirty="0">
                <a:solidFill>
                  <a:srgbClr val="5C5D61"/>
                </a:solidFill>
              </a:rPr>
              <a:t>SSLCs meet </a:t>
            </a:r>
            <a:r>
              <a:rPr lang="en-GB" sz="2800" dirty="0" smtClean="0">
                <a:solidFill>
                  <a:srgbClr val="5C5D61"/>
                </a:solidFill>
              </a:rPr>
              <a:t>a minimum of 4</a:t>
            </a:r>
            <a:r>
              <a:rPr lang="en-GB" sz="2800" dirty="0">
                <a:solidFill>
                  <a:srgbClr val="5C5D61"/>
                </a:solidFill>
              </a:rPr>
              <a:t>+ times a year</a:t>
            </a:r>
          </a:p>
          <a:p>
            <a:pPr marL="285750" indent="-285750">
              <a:spcAft>
                <a:spcPts val="1200"/>
              </a:spcAft>
              <a:buFont typeface="Arial" panose="020B0604020202020204" pitchFamily="34" charset="0"/>
              <a:buChar char="•"/>
            </a:pPr>
            <a:r>
              <a:rPr lang="en-GB" sz="2800" dirty="0" smtClean="0">
                <a:solidFill>
                  <a:srgbClr val="5C5D61"/>
                </a:solidFill>
              </a:rPr>
              <a:t>The Chair </a:t>
            </a:r>
            <a:r>
              <a:rPr lang="en-GB" sz="2800" dirty="0">
                <a:solidFill>
                  <a:srgbClr val="5C5D61"/>
                </a:solidFill>
              </a:rPr>
              <a:t>and Secretary </a:t>
            </a:r>
            <a:r>
              <a:rPr lang="en-GB" sz="2800" dirty="0" smtClean="0">
                <a:solidFill>
                  <a:srgbClr val="5C5D61"/>
                </a:solidFill>
              </a:rPr>
              <a:t>will take the lead and administrate the meetings (look </a:t>
            </a:r>
            <a:r>
              <a:rPr lang="en-GB" sz="2800" dirty="0">
                <a:solidFill>
                  <a:srgbClr val="5C5D61"/>
                </a:solidFill>
              </a:rPr>
              <a:t>out for specific online training!)</a:t>
            </a:r>
          </a:p>
          <a:p>
            <a:pPr marL="285750" indent="-285750">
              <a:spcAft>
                <a:spcPts val="1200"/>
              </a:spcAft>
              <a:buFont typeface="Arial" panose="020B0604020202020204" pitchFamily="34" charset="0"/>
              <a:buChar char="•"/>
            </a:pPr>
            <a:r>
              <a:rPr lang="en-GB" sz="2800" dirty="0">
                <a:solidFill>
                  <a:srgbClr val="5C5D61"/>
                </a:solidFill>
              </a:rPr>
              <a:t>There is an Academic </a:t>
            </a:r>
            <a:r>
              <a:rPr lang="en-GB" sz="2800" dirty="0" smtClean="0">
                <a:solidFill>
                  <a:srgbClr val="5C5D61"/>
                </a:solidFill>
              </a:rPr>
              <a:t>Convenor who is the staff representative.</a:t>
            </a:r>
            <a:endParaRPr lang="en-GB" sz="2800" dirty="0">
              <a:solidFill>
                <a:srgbClr val="5C5D61"/>
              </a:solidFill>
            </a:endParaRPr>
          </a:p>
        </p:txBody>
      </p:sp>
    </p:spTree>
    <p:extLst>
      <p:ext uri="{BB962C8B-B14F-4D97-AF65-F5344CB8AC3E}">
        <p14:creationId xmlns:p14="http://schemas.microsoft.com/office/powerpoint/2010/main" val="557625127"/>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p:cNvSpPr txBox="1">
            <a:spLocks/>
          </p:cNvSpPr>
          <p:nvPr/>
        </p:nvSpPr>
        <p:spPr>
          <a:xfrm>
            <a:off x="688770" y="1268948"/>
            <a:ext cx="7524936" cy="532143"/>
          </a:xfrm>
          <a:prstGeom prst="rect">
            <a:avLst/>
          </a:prstGeom>
        </p:spPr>
        <p:txBody>
          <a:bodyP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800" kern="1200" baseline="0">
                <a:solidFill>
                  <a:srgbClr val="5C5D6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dirty="0" smtClean="0">
                <a:latin typeface="Arial" panose="020B0604020202020204" pitchFamily="34" charset="0"/>
                <a:cs typeface="Arial" panose="020B0604020202020204" pitchFamily="34" charset="0"/>
              </a:rPr>
              <a:t>What challenges might you face in your role? </a:t>
            </a:r>
            <a:endParaRPr lang="en-GB" dirty="0" smtClean="0">
              <a:latin typeface="Arial" panose="020B0604020202020204" pitchFamily="34" charset="0"/>
              <a:cs typeface="Arial" panose="020B0604020202020204" pitchFamily="34" charset="0"/>
            </a:endParaRPr>
          </a:p>
        </p:txBody>
      </p:sp>
      <p:sp>
        <p:nvSpPr>
          <p:cNvPr id="3" name="Rectangle 2"/>
          <p:cNvSpPr/>
          <p:nvPr/>
        </p:nvSpPr>
        <p:spPr>
          <a:xfrm>
            <a:off x="688770" y="307477"/>
            <a:ext cx="3874779" cy="584775"/>
          </a:xfrm>
          <a:prstGeom prst="rect">
            <a:avLst/>
          </a:prstGeom>
        </p:spPr>
        <p:txBody>
          <a:bodyPr wrap="none">
            <a:spAutoFit/>
          </a:bodyPr>
          <a:lstStyle/>
          <a:p>
            <a:r>
              <a:rPr lang="en-GB" sz="3200" dirty="0" smtClean="0">
                <a:solidFill>
                  <a:srgbClr val="5C5D61"/>
                </a:solidFill>
                <a:latin typeface="Arial" panose="020B0604020202020204" pitchFamily="34" charset="0"/>
                <a:cs typeface="Arial" panose="020B0604020202020204" pitchFamily="34" charset="0"/>
              </a:rPr>
              <a:t>As a course rep……</a:t>
            </a:r>
            <a:endParaRPr lang="en-GB" sz="3200" dirty="0">
              <a:solidFill>
                <a:srgbClr val="5C5D61"/>
              </a:solidFill>
            </a:endParaRPr>
          </a:p>
        </p:txBody>
      </p:sp>
      <p:sp>
        <p:nvSpPr>
          <p:cNvPr id="4" name="TextBox 3"/>
          <p:cNvSpPr txBox="1"/>
          <p:nvPr/>
        </p:nvSpPr>
        <p:spPr>
          <a:xfrm>
            <a:off x="688770" y="2087463"/>
            <a:ext cx="7101444" cy="4770537"/>
          </a:xfrm>
          <a:prstGeom prst="rect">
            <a:avLst/>
          </a:prstGeom>
          <a:noFill/>
        </p:spPr>
        <p:txBody>
          <a:bodyPr wrap="square" rtlCol="0">
            <a:spAutoFit/>
          </a:bodyPr>
          <a:lstStyle/>
          <a:p>
            <a:pPr>
              <a:spcAft>
                <a:spcPts val="1200"/>
              </a:spcAft>
            </a:pPr>
            <a:r>
              <a:rPr lang="en-GB" sz="2400" dirty="0">
                <a:solidFill>
                  <a:srgbClr val="5C5D61"/>
                </a:solidFill>
                <a:latin typeface="Arial" panose="020B0604020202020204" pitchFamily="34" charset="0"/>
                <a:cs typeface="Arial" panose="020B0604020202020204" pitchFamily="34" charset="0"/>
              </a:rPr>
              <a:t>Think about</a:t>
            </a:r>
            <a:r>
              <a:rPr lang="en-GB" sz="2400" dirty="0" smtClean="0">
                <a:solidFill>
                  <a:srgbClr val="5C5D61"/>
                </a:solidFill>
                <a:latin typeface="Arial" panose="020B0604020202020204" pitchFamily="34" charset="0"/>
                <a:cs typeface="Arial" panose="020B0604020202020204" pitchFamily="34" charset="0"/>
              </a:rPr>
              <a:t>:</a:t>
            </a:r>
          </a:p>
          <a:p>
            <a:pPr marL="342900" indent="-342900">
              <a:spcBef>
                <a:spcPts val="0"/>
              </a:spcBef>
              <a:spcAft>
                <a:spcPts val="1200"/>
              </a:spcAft>
              <a:buFont typeface="Arial" panose="020B0604020202020204" pitchFamily="34" charset="0"/>
              <a:buChar char="•"/>
            </a:pPr>
            <a:r>
              <a:rPr lang="en-GB" sz="2400" dirty="0" smtClean="0">
                <a:solidFill>
                  <a:srgbClr val="5C5D61"/>
                </a:solidFill>
                <a:latin typeface="Arial" panose="020B0604020202020204" pitchFamily="34" charset="0"/>
                <a:cs typeface="Arial" panose="020B0604020202020204" pitchFamily="34" charset="0"/>
              </a:rPr>
              <a:t>Is </a:t>
            </a:r>
            <a:r>
              <a:rPr lang="en-GB" sz="2400" dirty="0">
                <a:solidFill>
                  <a:srgbClr val="5C5D61"/>
                </a:solidFill>
                <a:latin typeface="Arial" panose="020B0604020202020204" pitchFamily="34" charset="0"/>
                <a:cs typeface="Arial" panose="020B0604020202020204" pitchFamily="34" charset="0"/>
              </a:rPr>
              <a:t>your SSLC well organised?</a:t>
            </a:r>
          </a:p>
          <a:p>
            <a:pPr marL="342900" indent="-342900">
              <a:spcBef>
                <a:spcPts val="0"/>
              </a:spcBef>
              <a:spcAft>
                <a:spcPts val="1200"/>
              </a:spcAft>
              <a:buFont typeface="Arial" panose="020B0604020202020204" pitchFamily="34" charset="0"/>
              <a:buChar char="•"/>
            </a:pPr>
            <a:r>
              <a:rPr lang="en-GB" sz="2400" dirty="0">
                <a:solidFill>
                  <a:srgbClr val="5C5D61"/>
                </a:solidFill>
                <a:latin typeface="Arial" panose="020B0604020202020204" pitchFamily="34" charset="0"/>
                <a:cs typeface="Arial" panose="020B0604020202020204" pitchFamily="34" charset="0"/>
              </a:rPr>
              <a:t>Are the meetings being chaired effectively?</a:t>
            </a:r>
          </a:p>
          <a:p>
            <a:pPr marL="342900" indent="-342900">
              <a:spcBef>
                <a:spcPts val="0"/>
              </a:spcBef>
              <a:spcAft>
                <a:spcPts val="1200"/>
              </a:spcAft>
              <a:buFont typeface="Arial" panose="020B0604020202020204" pitchFamily="34" charset="0"/>
              <a:buChar char="•"/>
            </a:pPr>
            <a:r>
              <a:rPr lang="en-GB" sz="2400" dirty="0">
                <a:solidFill>
                  <a:srgbClr val="5C5D61"/>
                </a:solidFill>
                <a:latin typeface="Arial" panose="020B0604020202020204" pitchFamily="34" charset="0"/>
                <a:cs typeface="Arial" panose="020B0604020202020204" pitchFamily="34" charset="0"/>
              </a:rPr>
              <a:t>Is your SSLC student-led?</a:t>
            </a:r>
          </a:p>
          <a:p>
            <a:pPr marL="342900" indent="-342900">
              <a:spcBef>
                <a:spcPts val="0"/>
              </a:spcBef>
              <a:spcAft>
                <a:spcPts val="1200"/>
              </a:spcAft>
              <a:buFont typeface="Arial" panose="020B0604020202020204" pitchFamily="34" charset="0"/>
              <a:buChar char="•"/>
            </a:pPr>
            <a:r>
              <a:rPr lang="en-GB" sz="2400" dirty="0">
                <a:solidFill>
                  <a:srgbClr val="5C5D61"/>
                </a:solidFill>
                <a:latin typeface="Arial" panose="020B0604020202020204" pitchFamily="34" charset="0"/>
                <a:cs typeface="Arial" panose="020B0604020202020204" pitchFamily="34" charset="0"/>
              </a:rPr>
              <a:t>Are staff engaging with your SSLC?</a:t>
            </a:r>
          </a:p>
          <a:p>
            <a:pPr marL="342900" indent="-342900">
              <a:spcBef>
                <a:spcPts val="0"/>
              </a:spcBef>
              <a:spcAft>
                <a:spcPts val="1200"/>
              </a:spcAft>
              <a:buFont typeface="Arial" panose="020B0604020202020204" pitchFamily="34" charset="0"/>
              <a:buChar char="•"/>
            </a:pPr>
            <a:r>
              <a:rPr lang="en-GB" sz="2400" dirty="0">
                <a:solidFill>
                  <a:srgbClr val="5C5D61"/>
                </a:solidFill>
                <a:latin typeface="Arial" panose="020B0604020202020204" pitchFamily="34" charset="0"/>
                <a:cs typeface="Arial" panose="020B0604020202020204" pitchFamily="34" charset="0"/>
              </a:rPr>
              <a:t>Is communication effective outside of meetings?</a:t>
            </a:r>
          </a:p>
          <a:p>
            <a:pPr marL="342900" indent="-342900">
              <a:spcBef>
                <a:spcPts val="0"/>
              </a:spcBef>
              <a:spcAft>
                <a:spcPts val="1200"/>
              </a:spcAft>
              <a:buFont typeface="Arial" panose="020B0604020202020204" pitchFamily="34" charset="0"/>
              <a:buChar char="•"/>
            </a:pPr>
            <a:r>
              <a:rPr lang="en-GB" sz="2400" dirty="0">
                <a:solidFill>
                  <a:srgbClr val="5C5D61"/>
                </a:solidFill>
                <a:latin typeface="Arial" panose="020B0604020202020204" pitchFamily="34" charset="0"/>
                <a:cs typeface="Arial" panose="020B0604020202020204" pitchFamily="34" charset="0"/>
              </a:rPr>
              <a:t>Are you helping to create effective change?</a:t>
            </a:r>
          </a:p>
          <a:p>
            <a:endParaRPr lang="en-GB" sz="2400" dirty="0">
              <a:solidFill>
                <a:srgbClr val="5C5D61"/>
              </a:solidFill>
              <a:latin typeface="Arial" panose="020B0604020202020204" pitchFamily="34" charset="0"/>
              <a:cs typeface="Arial" panose="020B0604020202020204" pitchFamily="34" charset="0"/>
            </a:endParaRPr>
          </a:p>
          <a:p>
            <a:pPr algn="ctr"/>
            <a:r>
              <a:rPr lang="en-GB" sz="2400" b="1" dirty="0">
                <a:solidFill>
                  <a:srgbClr val="5C5D61"/>
                </a:solidFill>
                <a:latin typeface="Arial" panose="020B0604020202020204" pitchFamily="34" charset="0"/>
                <a:cs typeface="Arial" panose="020B0604020202020204" pitchFamily="34" charset="0"/>
              </a:rPr>
              <a:t>How can these issues be resolved?</a:t>
            </a:r>
          </a:p>
          <a:p>
            <a:endParaRPr lang="en-GB" dirty="0"/>
          </a:p>
        </p:txBody>
      </p:sp>
    </p:spTree>
    <p:extLst>
      <p:ext uri="{BB962C8B-B14F-4D97-AF65-F5344CB8AC3E}">
        <p14:creationId xmlns:p14="http://schemas.microsoft.com/office/powerpoint/2010/main" val="393667558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p:cNvSpPr txBox="1">
            <a:spLocks/>
          </p:cNvSpPr>
          <p:nvPr/>
        </p:nvSpPr>
        <p:spPr>
          <a:xfrm>
            <a:off x="805098" y="1494636"/>
            <a:ext cx="7641292" cy="3846292"/>
          </a:xfrm>
          <a:prstGeom prst="rect">
            <a:avLst/>
          </a:prstGeom>
        </p:spPr>
        <p:txBody>
          <a:bodyPr>
            <a:normAutofit fontScale="92500" lnSpcReduction="10000"/>
          </a:bodyPr>
          <a:lstStyle>
            <a:lvl1pPr marL="342900" indent="-342900" algn="l" defTabSz="914400" rtl="0" eaLnBrk="1" latinLnBrk="0" hangingPunct="1">
              <a:lnSpc>
                <a:spcPct val="90000"/>
              </a:lnSpc>
              <a:spcBef>
                <a:spcPts val="1000"/>
              </a:spcBef>
              <a:buFont typeface="Arial" panose="020B0604020202020204" pitchFamily="34" charset="0"/>
              <a:buChar char="•"/>
              <a:defRPr sz="2800" kern="1200" baseline="0">
                <a:solidFill>
                  <a:srgbClr val="5C5D6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Arial" panose="020B0604020202020204" pitchFamily="34" charset="0"/>
                <a:cs typeface="Arial" panose="020B0604020202020204" pitchFamily="34" charset="0"/>
              </a:rPr>
              <a:t>Getting students’ views and gathering opinions, questions and matters for </a:t>
            </a:r>
            <a:r>
              <a:rPr lang="en-GB" dirty="0" smtClean="0">
                <a:latin typeface="Arial" panose="020B0604020202020204" pitchFamily="34" charset="0"/>
                <a:cs typeface="Arial" panose="020B0604020202020204" pitchFamily="34" charset="0"/>
              </a:rPr>
              <a:t>discussion – this can include positive feedback or course issues.</a:t>
            </a:r>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Liaising with other reps in your department</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Setting up a meeting (</a:t>
            </a:r>
            <a:r>
              <a:rPr lang="en-GB" i="1" dirty="0">
                <a:latin typeface="Arial" panose="020B0604020202020204" pitchFamily="34" charset="0"/>
                <a:cs typeface="Arial" panose="020B0604020202020204" pitchFamily="34" charset="0"/>
              </a:rPr>
              <a:t>chair/secretary</a:t>
            </a:r>
            <a:r>
              <a:rPr lang="en-GB" dirty="0">
                <a:latin typeface="Arial" panose="020B0604020202020204" pitchFamily="34" charset="0"/>
                <a:cs typeface="Arial" panose="020B0604020202020204" pitchFamily="34" charset="0"/>
              </a:rPr>
              <a:t>)</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Reading &amp; circulating the documents!</a:t>
            </a:r>
          </a:p>
        </p:txBody>
      </p:sp>
      <p:sp>
        <p:nvSpPr>
          <p:cNvPr id="3" name="Rectangle 2"/>
          <p:cNvSpPr/>
          <p:nvPr/>
        </p:nvSpPr>
        <p:spPr>
          <a:xfrm>
            <a:off x="980194" y="282925"/>
            <a:ext cx="3645550" cy="584775"/>
          </a:xfrm>
          <a:prstGeom prst="rect">
            <a:avLst/>
          </a:prstGeom>
        </p:spPr>
        <p:txBody>
          <a:bodyPr wrap="none">
            <a:spAutoFit/>
          </a:bodyPr>
          <a:lstStyle/>
          <a:p>
            <a:r>
              <a:rPr lang="en-GB" sz="3200" dirty="0" smtClean="0">
                <a:solidFill>
                  <a:srgbClr val="5C5D61"/>
                </a:solidFill>
                <a:latin typeface="Arial" panose="020B0604020202020204" pitchFamily="34" charset="0"/>
                <a:cs typeface="Arial" panose="020B0604020202020204" pitchFamily="34" charset="0"/>
              </a:rPr>
              <a:t>Before the Meeting</a:t>
            </a:r>
            <a:endParaRPr lang="en-GB" sz="3200" dirty="0">
              <a:solidFill>
                <a:srgbClr val="5C5D61"/>
              </a:solidFill>
            </a:endParaRPr>
          </a:p>
        </p:txBody>
      </p:sp>
    </p:spTree>
    <p:extLst>
      <p:ext uri="{BB962C8B-B14F-4D97-AF65-F5344CB8AC3E}">
        <p14:creationId xmlns:p14="http://schemas.microsoft.com/office/powerpoint/2010/main" val="2114603952"/>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5-Point Star 1"/>
          <p:cNvSpPr/>
          <p:nvPr/>
        </p:nvSpPr>
        <p:spPr>
          <a:xfrm>
            <a:off x="3635896" y="2852936"/>
            <a:ext cx="1944216" cy="1728192"/>
          </a:xfrm>
          <a:prstGeom prst="star5">
            <a:avLst>
              <a:gd name="adj" fmla="val 18612"/>
              <a:gd name="hf" fmla="val 105146"/>
              <a:gd name="vf" fmla="val 11055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smtClean="0">
              <a:solidFill>
                <a:schemeClr val="tx1"/>
              </a:solidFill>
              <a:latin typeface="Arial" panose="020B0604020202020204" pitchFamily="34" charset="0"/>
              <a:cs typeface="Arial" panose="020B0604020202020204" pitchFamily="34" charset="0"/>
            </a:endParaRPr>
          </a:p>
          <a:p>
            <a:pPr algn="ctr"/>
            <a:endParaRPr lang="en-GB" sz="1600" dirty="0">
              <a:solidFill>
                <a:schemeClr val="tx1"/>
              </a:solidFill>
              <a:latin typeface="Arial" panose="020B0604020202020204" pitchFamily="34" charset="0"/>
              <a:cs typeface="Arial" panose="020B0604020202020204" pitchFamily="34" charset="0"/>
            </a:endParaRPr>
          </a:p>
        </p:txBody>
      </p:sp>
      <p:sp>
        <p:nvSpPr>
          <p:cNvPr id="3" name="TextBox 2"/>
          <p:cNvSpPr txBox="1"/>
          <p:nvPr/>
        </p:nvSpPr>
        <p:spPr>
          <a:xfrm>
            <a:off x="3754883" y="1749495"/>
            <a:ext cx="1706240" cy="1015663"/>
          </a:xfrm>
          <a:prstGeom prst="rect">
            <a:avLst/>
          </a:prstGeom>
          <a:noFill/>
        </p:spPr>
        <p:txBody>
          <a:bodyPr wrap="square" rtlCol="0">
            <a:spAutoFit/>
          </a:bodyPr>
          <a:lstStyle/>
          <a:p>
            <a:pPr algn="ctr"/>
            <a:r>
              <a:rPr lang="en-GB" sz="2000" dirty="0" smtClean="0">
                <a:solidFill>
                  <a:srgbClr val="5C5D61"/>
                </a:solidFill>
                <a:latin typeface="Arial" panose="020B0604020202020204" pitchFamily="34" charset="0"/>
                <a:cs typeface="Arial" panose="020B0604020202020204" pitchFamily="34" charset="0"/>
              </a:rPr>
              <a:t>Chat to students and LISTEN!</a:t>
            </a:r>
            <a:endParaRPr lang="en-GB" sz="2000" dirty="0">
              <a:solidFill>
                <a:srgbClr val="5C5D61"/>
              </a:solidFill>
              <a:latin typeface="Arial" panose="020B0604020202020204" pitchFamily="34" charset="0"/>
              <a:cs typeface="Arial" panose="020B0604020202020204" pitchFamily="34" charset="0"/>
            </a:endParaRPr>
          </a:p>
        </p:txBody>
      </p:sp>
      <p:sp>
        <p:nvSpPr>
          <p:cNvPr id="4" name="TextBox 3"/>
          <p:cNvSpPr txBox="1"/>
          <p:nvPr/>
        </p:nvSpPr>
        <p:spPr>
          <a:xfrm>
            <a:off x="5634504" y="3276477"/>
            <a:ext cx="1920248" cy="400110"/>
          </a:xfrm>
          <a:prstGeom prst="rect">
            <a:avLst/>
          </a:prstGeom>
          <a:noFill/>
        </p:spPr>
        <p:txBody>
          <a:bodyPr wrap="square" rtlCol="0">
            <a:spAutoFit/>
          </a:bodyPr>
          <a:lstStyle/>
          <a:p>
            <a:r>
              <a:rPr lang="en-GB" sz="2000" dirty="0" smtClean="0">
                <a:solidFill>
                  <a:srgbClr val="5C5D61"/>
                </a:solidFill>
                <a:latin typeface="Arial" panose="020B0604020202020204" pitchFamily="34" charset="0"/>
                <a:cs typeface="Arial" panose="020B0604020202020204" pitchFamily="34" charset="0"/>
              </a:rPr>
              <a:t>Surveys</a:t>
            </a:r>
            <a:endParaRPr lang="en-GB" sz="2000" dirty="0">
              <a:solidFill>
                <a:srgbClr val="5C5D61"/>
              </a:solidFill>
              <a:latin typeface="Arial" panose="020B0604020202020204" pitchFamily="34" charset="0"/>
              <a:cs typeface="Arial" panose="020B0604020202020204" pitchFamily="34" charset="0"/>
            </a:endParaRPr>
          </a:p>
        </p:txBody>
      </p:sp>
      <p:sp>
        <p:nvSpPr>
          <p:cNvPr id="5" name="TextBox 4"/>
          <p:cNvSpPr txBox="1"/>
          <p:nvPr/>
        </p:nvSpPr>
        <p:spPr>
          <a:xfrm>
            <a:off x="5148064" y="4637081"/>
            <a:ext cx="1824219" cy="400110"/>
          </a:xfrm>
          <a:prstGeom prst="rect">
            <a:avLst/>
          </a:prstGeom>
          <a:noFill/>
        </p:spPr>
        <p:txBody>
          <a:bodyPr wrap="square" rtlCol="0">
            <a:spAutoFit/>
          </a:bodyPr>
          <a:lstStyle/>
          <a:p>
            <a:r>
              <a:rPr lang="en-GB" sz="2000" dirty="0" smtClean="0">
                <a:solidFill>
                  <a:srgbClr val="5C5D61"/>
                </a:solidFill>
                <a:latin typeface="Arial" panose="020B0604020202020204" pitchFamily="34" charset="0"/>
                <a:cs typeface="Arial" panose="020B0604020202020204" pitchFamily="34" charset="0"/>
              </a:rPr>
              <a:t>Emails</a:t>
            </a:r>
            <a:endParaRPr lang="en-GB" sz="2000" dirty="0">
              <a:solidFill>
                <a:srgbClr val="5C5D61"/>
              </a:solidFill>
              <a:latin typeface="Arial" panose="020B0604020202020204" pitchFamily="34" charset="0"/>
              <a:cs typeface="Arial" panose="020B0604020202020204" pitchFamily="34" charset="0"/>
            </a:endParaRPr>
          </a:p>
        </p:txBody>
      </p:sp>
      <p:sp>
        <p:nvSpPr>
          <p:cNvPr id="6" name="TextBox 5"/>
          <p:cNvSpPr txBox="1"/>
          <p:nvPr/>
        </p:nvSpPr>
        <p:spPr>
          <a:xfrm>
            <a:off x="2854368" y="4604559"/>
            <a:ext cx="1801031" cy="400110"/>
          </a:xfrm>
          <a:prstGeom prst="rect">
            <a:avLst/>
          </a:prstGeom>
          <a:noFill/>
        </p:spPr>
        <p:txBody>
          <a:bodyPr wrap="square" rtlCol="0">
            <a:spAutoFit/>
          </a:bodyPr>
          <a:lstStyle/>
          <a:p>
            <a:r>
              <a:rPr lang="en-GB" sz="2000" dirty="0" smtClean="0">
                <a:solidFill>
                  <a:srgbClr val="5C5D61"/>
                </a:solidFill>
                <a:latin typeface="Arial" panose="020B0604020202020204" pitchFamily="34" charset="0"/>
                <a:cs typeface="Arial" panose="020B0604020202020204" pitchFamily="34" charset="0"/>
              </a:rPr>
              <a:t>Lectures</a:t>
            </a:r>
            <a:endParaRPr lang="en-GB" sz="2000" dirty="0">
              <a:solidFill>
                <a:srgbClr val="5C5D61"/>
              </a:solidFill>
              <a:latin typeface="Arial" panose="020B0604020202020204" pitchFamily="34" charset="0"/>
              <a:cs typeface="Arial" panose="020B0604020202020204" pitchFamily="34" charset="0"/>
            </a:endParaRPr>
          </a:p>
        </p:txBody>
      </p:sp>
      <p:sp>
        <p:nvSpPr>
          <p:cNvPr id="7" name="TextBox 6"/>
          <p:cNvSpPr txBox="1"/>
          <p:nvPr/>
        </p:nvSpPr>
        <p:spPr>
          <a:xfrm>
            <a:off x="1929656" y="3276477"/>
            <a:ext cx="1706240" cy="400110"/>
          </a:xfrm>
          <a:prstGeom prst="rect">
            <a:avLst/>
          </a:prstGeom>
          <a:noFill/>
        </p:spPr>
        <p:txBody>
          <a:bodyPr wrap="square" rtlCol="0">
            <a:spAutoFit/>
          </a:bodyPr>
          <a:lstStyle/>
          <a:p>
            <a:pPr algn="ctr"/>
            <a:r>
              <a:rPr lang="en-GB" sz="2000" dirty="0" smtClean="0">
                <a:solidFill>
                  <a:srgbClr val="5C5D61"/>
                </a:solidFill>
                <a:latin typeface="Arial" panose="020B0604020202020204" pitchFamily="34" charset="0"/>
                <a:cs typeface="Arial" panose="020B0604020202020204" pitchFamily="34" charset="0"/>
              </a:rPr>
              <a:t>Social media</a:t>
            </a:r>
            <a:endParaRPr lang="en-GB" sz="2000" dirty="0">
              <a:solidFill>
                <a:srgbClr val="5C5D61"/>
              </a:solidFill>
              <a:latin typeface="Arial" panose="020B0604020202020204" pitchFamily="34" charset="0"/>
              <a:cs typeface="Arial" panose="020B0604020202020204" pitchFamily="34" charset="0"/>
            </a:endParaRPr>
          </a:p>
        </p:txBody>
      </p:sp>
      <p:sp>
        <p:nvSpPr>
          <p:cNvPr id="8" name="Rectangle 7"/>
          <p:cNvSpPr/>
          <p:nvPr/>
        </p:nvSpPr>
        <p:spPr>
          <a:xfrm>
            <a:off x="1280636" y="265561"/>
            <a:ext cx="4710520" cy="584775"/>
          </a:xfrm>
          <a:prstGeom prst="rect">
            <a:avLst/>
          </a:prstGeom>
        </p:spPr>
        <p:txBody>
          <a:bodyPr wrap="none">
            <a:spAutoFit/>
          </a:bodyPr>
          <a:lstStyle/>
          <a:p>
            <a:r>
              <a:rPr lang="en-GB" sz="3200" dirty="0">
                <a:solidFill>
                  <a:srgbClr val="5C5D61"/>
                </a:solidFill>
                <a:latin typeface="Arial" panose="020B0604020202020204" pitchFamily="34" charset="0"/>
                <a:cs typeface="Arial" panose="020B0604020202020204" pitchFamily="34" charset="0"/>
              </a:rPr>
              <a:t>Effective Communication</a:t>
            </a:r>
            <a:endParaRPr lang="en-GB" sz="3200" dirty="0">
              <a:solidFill>
                <a:srgbClr val="5C5D61"/>
              </a:solidFill>
            </a:endParaRPr>
          </a:p>
        </p:txBody>
      </p:sp>
    </p:spTree>
    <p:extLst>
      <p:ext uri="{BB962C8B-B14F-4D97-AF65-F5344CB8AC3E}">
        <p14:creationId xmlns:p14="http://schemas.microsoft.com/office/powerpoint/2010/main" val="60994536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r="4954" b="6362"/>
          <a:stretch/>
        </p:blipFill>
        <p:spPr>
          <a:xfrm>
            <a:off x="-103909" y="-1"/>
            <a:ext cx="9247909" cy="9008633"/>
          </a:xfrm>
          <a:prstGeom prst="rect">
            <a:avLst/>
          </a:prstGeom>
        </p:spPr>
      </p:pic>
    </p:spTree>
    <p:extLst>
      <p:ext uri="{BB962C8B-B14F-4D97-AF65-F5344CB8AC3E}">
        <p14:creationId xmlns:p14="http://schemas.microsoft.com/office/powerpoint/2010/main" val="3141213760"/>
      </p:ext>
    </p:extLst>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2514" y="359228"/>
            <a:ext cx="5932714" cy="646331"/>
          </a:xfrm>
          <a:prstGeom prst="rect">
            <a:avLst/>
          </a:prstGeom>
          <a:noFill/>
        </p:spPr>
        <p:txBody>
          <a:bodyPr wrap="square" rtlCol="0">
            <a:spAutoFit/>
          </a:bodyPr>
          <a:lstStyle/>
          <a:p>
            <a:r>
              <a:rPr lang="en-GB" sz="3600" dirty="0" smtClean="0"/>
              <a:t>Signposting</a:t>
            </a:r>
            <a:endParaRPr lang="en-GB" sz="3600" dirty="0"/>
          </a:p>
        </p:txBody>
      </p:sp>
      <p:sp>
        <p:nvSpPr>
          <p:cNvPr id="4" name="TextBox 3"/>
          <p:cNvSpPr txBox="1"/>
          <p:nvPr/>
        </p:nvSpPr>
        <p:spPr>
          <a:xfrm>
            <a:off x="1164771" y="1589314"/>
            <a:ext cx="6890658" cy="4124206"/>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GB" sz="2400" dirty="0" smtClean="0"/>
              <a:t>Personal tutor</a:t>
            </a:r>
          </a:p>
          <a:p>
            <a:pPr marL="285750" indent="-285750">
              <a:spcAft>
                <a:spcPts val="1200"/>
              </a:spcAft>
              <a:buFont typeface="Arial" panose="020B0604020202020204" pitchFamily="34" charset="0"/>
              <a:buChar char="•"/>
            </a:pPr>
            <a:r>
              <a:rPr lang="en-GB" sz="2400" dirty="0" smtClean="0"/>
              <a:t>SU advice centre</a:t>
            </a:r>
          </a:p>
          <a:p>
            <a:pPr marL="285750" indent="-285750">
              <a:spcAft>
                <a:spcPts val="1200"/>
              </a:spcAft>
              <a:buFont typeface="Arial" panose="020B0604020202020204" pitchFamily="34" charset="0"/>
              <a:buChar char="•"/>
            </a:pPr>
            <a:r>
              <a:rPr lang="en-GB" sz="2400" dirty="0" smtClean="0"/>
              <a:t>Mental health and wellbeing team</a:t>
            </a:r>
          </a:p>
          <a:p>
            <a:pPr marL="285750" indent="-285750">
              <a:spcAft>
                <a:spcPts val="1200"/>
              </a:spcAft>
              <a:buFont typeface="Arial" panose="020B0604020202020204" pitchFamily="34" charset="0"/>
              <a:buChar char="•"/>
            </a:pPr>
            <a:r>
              <a:rPr lang="en-GB" sz="2400" dirty="0" smtClean="0"/>
              <a:t>Student careers and skills</a:t>
            </a:r>
          </a:p>
          <a:p>
            <a:pPr marL="285750" indent="-285750">
              <a:spcAft>
                <a:spcPts val="1200"/>
              </a:spcAft>
              <a:buFont typeface="Arial" panose="020B0604020202020204" pitchFamily="34" charset="0"/>
              <a:buChar char="•"/>
            </a:pPr>
            <a:r>
              <a:rPr lang="en-GB" sz="2400" dirty="0" smtClean="0"/>
              <a:t>University counselling service</a:t>
            </a:r>
          </a:p>
          <a:p>
            <a:pPr marL="285750" indent="-285750">
              <a:spcAft>
                <a:spcPts val="1200"/>
              </a:spcAft>
              <a:buFont typeface="Arial" panose="020B0604020202020204" pitchFamily="34" charset="0"/>
              <a:buChar char="•"/>
            </a:pPr>
            <a:r>
              <a:rPr lang="en-GB" sz="2400" dirty="0" smtClean="0"/>
              <a:t>Warwick accommodation</a:t>
            </a:r>
          </a:p>
          <a:p>
            <a:pPr marL="285750" indent="-285750">
              <a:spcAft>
                <a:spcPts val="1200"/>
              </a:spcAft>
              <a:buFont typeface="Arial" panose="020B0604020202020204" pitchFamily="34" charset="0"/>
              <a:buChar char="•"/>
            </a:pPr>
            <a:r>
              <a:rPr lang="en-GB" sz="2400" dirty="0" smtClean="0"/>
              <a:t>University health centre</a:t>
            </a:r>
          </a:p>
          <a:p>
            <a:pPr marL="285750" indent="-285750">
              <a:spcAft>
                <a:spcPts val="1200"/>
              </a:spcAft>
              <a:buFont typeface="Arial" panose="020B0604020202020204" pitchFamily="34" charset="0"/>
              <a:buChar char="•"/>
            </a:pPr>
            <a:r>
              <a:rPr lang="en-GB" sz="2400" dirty="0" smtClean="0"/>
              <a:t>University student support</a:t>
            </a:r>
            <a:endParaRPr lang="en-GB" sz="2400" dirty="0"/>
          </a:p>
        </p:txBody>
      </p:sp>
    </p:spTree>
    <p:extLst>
      <p:ext uri="{BB962C8B-B14F-4D97-AF65-F5344CB8AC3E}">
        <p14:creationId xmlns:p14="http://schemas.microsoft.com/office/powerpoint/2010/main" val="982134864"/>
      </p:ext>
    </p:extLst>
  </p:cSld>
  <p:clrMapOvr>
    <a:masterClrMapping/>
  </p:clrMapOvr>
  <p:transition spd="slow" advTm="7512">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p:cNvSpPr txBox="1">
            <a:spLocks/>
          </p:cNvSpPr>
          <p:nvPr/>
        </p:nvSpPr>
        <p:spPr>
          <a:xfrm>
            <a:off x="980194" y="3360717"/>
            <a:ext cx="3515095" cy="2030680"/>
          </a:xfrm>
          <a:prstGeom prst="rect">
            <a:avLst/>
          </a:prstGeom>
        </p:spPr>
        <p:txBody>
          <a:bodyPr>
            <a:normAutofit lnSpcReduction="10000"/>
          </a:bodyPr>
          <a:lstStyle>
            <a:lvl1pPr marL="342900" indent="-342900" algn="l" defTabSz="914400" rtl="0" eaLnBrk="1" latinLnBrk="0" hangingPunct="1">
              <a:lnSpc>
                <a:spcPct val="90000"/>
              </a:lnSpc>
              <a:spcBef>
                <a:spcPts val="1000"/>
              </a:spcBef>
              <a:buFont typeface="Arial" panose="020B0604020202020204" pitchFamily="34" charset="0"/>
              <a:buChar char="•"/>
              <a:defRPr sz="2800" kern="1200" baseline="0">
                <a:solidFill>
                  <a:srgbClr val="5C5D6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40000"/>
              </a:lnSpc>
              <a:spcAft>
                <a:spcPts val="600"/>
              </a:spcAft>
              <a:buNone/>
            </a:pPr>
            <a:r>
              <a:rPr lang="en-GB" sz="2400" dirty="0">
                <a:latin typeface="Arial" panose="020B0604020202020204" pitchFamily="34" charset="0"/>
                <a:cs typeface="Arial" panose="020B0604020202020204" pitchFamily="34" charset="0"/>
              </a:rPr>
              <a:t>C</a:t>
            </a:r>
            <a:r>
              <a:rPr lang="en-GB" sz="2400" dirty="0" smtClean="0">
                <a:latin typeface="Arial" panose="020B0604020202020204" pitchFamily="34" charset="0"/>
                <a:cs typeface="Arial" panose="020B0604020202020204" pitchFamily="34" charset="0"/>
              </a:rPr>
              <a:t>ourse reps should: </a:t>
            </a:r>
          </a:p>
          <a:p>
            <a:r>
              <a:rPr lang="en-GB" sz="2400" dirty="0" smtClean="0">
                <a:latin typeface="Arial" panose="020B0604020202020204" pitchFamily="34" charset="0"/>
                <a:cs typeface="Arial" panose="020B0604020202020204" pitchFamily="34" charset="0"/>
              </a:rPr>
              <a:t>Listen</a:t>
            </a:r>
          </a:p>
          <a:p>
            <a:endParaRPr lang="en-GB" sz="2400" dirty="0" smtClean="0">
              <a:latin typeface="Arial" panose="020B0604020202020204" pitchFamily="34" charset="0"/>
              <a:cs typeface="Arial" panose="020B0604020202020204" pitchFamily="34" charset="0"/>
            </a:endParaRPr>
          </a:p>
          <a:p>
            <a:r>
              <a:rPr lang="en-GB" sz="2400" dirty="0" smtClean="0">
                <a:latin typeface="Arial" panose="020B0604020202020204" pitchFamily="34" charset="0"/>
                <a:cs typeface="Arial" panose="020B0604020202020204" pitchFamily="34" charset="0"/>
              </a:rPr>
              <a:t>Support</a:t>
            </a:r>
          </a:p>
          <a:p>
            <a:endParaRPr lang="en-GB" dirty="0" smtClean="0">
              <a:latin typeface="Arial" panose="020B0604020202020204" pitchFamily="34" charset="0"/>
              <a:cs typeface="Arial" panose="020B0604020202020204" pitchFamily="34" charset="0"/>
            </a:endParaRPr>
          </a:p>
        </p:txBody>
      </p:sp>
      <p:sp>
        <p:nvSpPr>
          <p:cNvPr id="3" name="Rectangle 2"/>
          <p:cNvSpPr/>
          <p:nvPr/>
        </p:nvSpPr>
        <p:spPr>
          <a:xfrm>
            <a:off x="980194" y="282925"/>
            <a:ext cx="3645550" cy="584775"/>
          </a:xfrm>
          <a:prstGeom prst="rect">
            <a:avLst/>
          </a:prstGeom>
        </p:spPr>
        <p:txBody>
          <a:bodyPr wrap="none">
            <a:spAutoFit/>
          </a:bodyPr>
          <a:lstStyle/>
          <a:p>
            <a:r>
              <a:rPr lang="en-GB" sz="3200" dirty="0" smtClean="0">
                <a:solidFill>
                  <a:srgbClr val="5C5D61"/>
                </a:solidFill>
                <a:latin typeface="Arial" panose="020B0604020202020204" pitchFamily="34" charset="0"/>
                <a:cs typeface="Arial" panose="020B0604020202020204" pitchFamily="34" charset="0"/>
              </a:rPr>
              <a:t>During the Meeting</a:t>
            </a:r>
            <a:endParaRPr lang="en-GB" sz="3200" dirty="0">
              <a:solidFill>
                <a:srgbClr val="5C5D61"/>
              </a:solidFill>
            </a:endParaRPr>
          </a:p>
        </p:txBody>
      </p:sp>
      <p:sp>
        <p:nvSpPr>
          <p:cNvPr id="4" name="Rectangle 3"/>
          <p:cNvSpPr/>
          <p:nvPr/>
        </p:nvSpPr>
        <p:spPr>
          <a:xfrm>
            <a:off x="2189075" y="5884736"/>
            <a:ext cx="4873338" cy="646331"/>
          </a:xfrm>
          <a:prstGeom prst="rect">
            <a:avLst/>
          </a:prstGeom>
        </p:spPr>
        <p:txBody>
          <a:bodyPr wrap="square">
            <a:spAutoFit/>
          </a:bodyPr>
          <a:lstStyle/>
          <a:p>
            <a:r>
              <a:rPr lang="en-GB" dirty="0">
                <a:hlinkClick r:id="rId3"/>
              </a:rPr>
              <a:t>https://www.ted.com/talks/celeste_headlee_10_ways_to_have_a_better_conversation#t-815</a:t>
            </a:r>
            <a:r>
              <a:rPr lang="en-GB" dirty="0"/>
              <a:t> </a:t>
            </a:r>
          </a:p>
        </p:txBody>
      </p:sp>
      <p:sp>
        <p:nvSpPr>
          <p:cNvPr id="5" name="TextBox 4"/>
          <p:cNvSpPr txBox="1"/>
          <p:nvPr/>
        </p:nvSpPr>
        <p:spPr>
          <a:xfrm>
            <a:off x="866898" y="1332384"/>
            <a:ext cx="7766463" cy="1846659"/>
          </a:xfrm>
          <a:prstGeom prst="rect">
            <a:avLst/>
          </a:prstGeom>
          <a:noFill/>
        </p:spPr>
        <p:txBody>
          <a:bodyPr wrap="square" rtlCol="0">
            <a:spAutoFit/>
          </a:bodyPr>
          <a:lstStyle/>
          <a:p>
            <a:r>
              <a:rPr lang="en-GB" sz="2400" dirty="0">
                <a:solidFill>
                  <a:srgbClr val="5C5D61"/>
                </a:solidFill>
                <a:latin typeface="Arial" panose="020B0604020202020204" pitchFamily="34" charset="0"/>
                <a:cs typeface="Arial" panose="020B0604020202020204" pitchFamily="34" charset="0"/>
              </a:rPr>
              <a:t>The appointed Chair will take the lead and ensure the meeting is run smoothly, fairly and efficiently</a:t>
            </a:r>
            <a:r>
              <a:rPr lang="en-GB" sz="2400" dirty="0" smtClean="0">
                <a:solidFill>
                  <a:srgbClr val="5C5D61"/>
                </a:solidFill>
                <a:latin typeface="Arial" panose="020B0604020202020204" pitchFamily="34" charset="0"/>
                <a:cs typeface="Arial" panose="020B0604020202020204" pitchFamily="34" charset="0"/>
              </a:rPr>
              <a:t>.</a:t>
            </a:r>
          </a:p>
          <a:p>
            <a:endParaRPr lang="en-GB" sz="2400" dirty="0">
              <a:solidFill>
                <a:srgbClr val="5C5D61"/>
              </a:solidFill>
              <a:latin typeface="Arial" panose="020B0604020202020204" pitchFamily="34" charset="0"/>
              <a:cs typeface="Arial" panose="020B0604020202020204" pitchFamily="34" charset="0"/>
            </a:endParaRPr>
          </a:p>
          <a:p>
            <a:r>
              <a:rPr lang="en-GB" sz="2400" dirty="0" smtClean="0">
                <a:solidFill>
                  <a:srgbClr val="5C5D61"/>
                </a:solidFill>
                <a:latin typeface="Arial" panose="020B0604020202020204" pitchFamily="34" charset="0"/>
                <a:cs typeface="Arial" panose="020B0604020202020204" pitchFamily="34" charset="0"/>
              </a:rPr>
              <a:t>The Secretary will take the minutes.</a:t>
            </a:r>
            <a:endParaRPr lang="en-GB" sz="2400" dirty="0">
              <a:solidFill>
                <a:srgbClr val="5C5D61"/>
              </a:solidFill>
              <a:latin typeface="Arial" panose="020B0604020202020204" pitchFamily="34" charset="0"/>
              <a:cs typeface="Arial" panose="020B0604020202020204" pitchFamily="34" charset="0"/>
            </a:endParaRPr>
          </a:p>
          <a:p>
            <a:endParaRPr lang="en-GB" dirty="0"/>
          </a:p>
        </p:txBody>
      </p:sp>
      <p:sp>
        <p:nvSpPr>
          <p:cNvPr id="6" name="TextBox 5"/>
          <p:cNvSpPr txBox="1"/>
          <p:nvPr/>
        </p:nvSpPr>
        <p:spPr>
          <a:xfrm>
            <a:off x="5153891" y="4044061"/>
            <a:ext cx="2113808" cy="1477328"/>
          </a:xfrm>
          <a:prstGeom prst="rect">
            <a:avLst/>
          </a:prstGeom>
          <a:noFill/>
        </p:spPr>
        <p:txBody>
          <a:bodyPr wrap="square" rtlCol="0">
            <a:spAutoFit/>
          </a:bodyPr>
          <a:lstStyle/>
          <a:p>
            <a:pPr marL="342900" indent="-342900">
              <a:buFont typeface="Arial" panose="020B0604020202020204" pitchFamily="34" charset="0"/>
              <a:buChar char="•"/>
            </a:pPr>
            <a:r>
              <a:rPr lang="en-GB" sz="2400" dirty="0" smtClean="0">
                <a:solidFill>
                  <a:srgbClr val="5C5D61"/>
                </a:solidFill>
                <a:latin typeface="Arial" panose="020B0604020202020204" pitchFamily="34" charset="0"/>
                <a:cs typeface="Arial" panose="020B0604020202020204" pitchFamily="34" charset="0"/>
              </a:rPr>
              <a:t>Contribute</a:t>
            </a:r>
          </a:p>
          <a:p>
            <a:pPr marL="342900" indent="-342900">
              <a:buFont typeface="Arial" panose="020B0604020202020204" pitchFamily="34" charset="0"/>
              <a:buChar char="•"/>
            </a:pPr>
            <a:endParaRPr lang="en-GB" sz="2400" dirty="0" smtClean="0">
              <a:solidFill>
                <a:srgbClr val="5C5D6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00" dirty="0" smtClean="0">
                <a:solidFill>
                  <a:srgbClr val="5C5D61"/>
                </a:solidFill>
                <a:latin typeface="Arial" panose="020B0604020202020204" pitchFamily="34" charset="0"/>
                <a:cs typeface="Arial" panose="020B0604020202020204" pitchFamily="34" charset="0"/>
              </a:rPr>
              <a:t>Represent</a:t>
            </a:r>
            <a:endParaRPr lang="en-GB" sz="2400" dirty="0">
              <a:solidFill>
                <a:srgbClr val="5C5D61"/>
              </a:solidFill>
              <a:latin typeface="Arial" panose="020B060402020202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3724712454"/>
      </p:ext>
    </p:extLst>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p:cNvSpPr txBox="1">
            <a:spLocks/>
          </p:cNvSpPr>
          <p:nvPr/>
        </p:nvSpPr>
        <p:spPr>
          <a:xfrm>
            <a:off x="1142295" y="1877614"/>
            <a:ext cx="7063493" cy="3846292"/>
          </a:xfrm>
          <a:prstGeom prst="rect">
            <a:avLst/>
          </a:prstGeom>
        </p:spPr>
        <p:txBody>
          <a:bodyP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800" kern="1200" baseline="0">
                <a:solidFill>
                  <a:srgbClr val="5C5D6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smtClean="0">
                <a:latin typeface="Arial" panose="020B0604020202020204" pitchFamily="34" charset="0"/>
                <a:cs typeface="Arial" panose="020B0604020202020204" pitchFamily="34" charset="0"/>
              </a:rPr>
              <a:t>The minutes are circulated </a:t>
            </a:r>
            <a:r>
              <a:rPr lang="en-GB" dirty="0">
                <a:latin typeface="Arial" panose="020B0604020202020204" pitchFamily="34" charset="0"/>
                <a:cs typeface="Arial" panose="020B0604020202020204" pitchFamily="34" charset="0"/>
              </a:rPr>
              <a:t>for approval and </a:t>
            </a:r>
            <a:r>
              <a:rPr lang="en-GB" dirty="0" smtClean="0">
                <a:latin typeface="Arial" panose="020B0604020202020204" pitchFamily="34" charset="0"/>
                <a:cs typeface="Arial" panose="020B0604020202020204" pitchFamily="34" charset="0"/>
              </a:rPr>
              <a:t>uploaded </a:t>
            </a:r>
            <a:r>
              <a:rPr lang="en-GB" dirty="0">
                <a:latin typeface="Arial" panose="020B0604020202020204" pitchFamily="34" charset="0"/>
                <a:cs typeface="Arial" panose="020B0604020202020204" pitchFamily="34" charset="0"/>
              </a:rPr>
              <a:t>to the SSLC Portal. </a:t>
            </a:r>
          </a:p>
          <a:p>
            <a:pPr marL="0" indent="0">
              <a:buNone/>
            </a:pPr>
            <a:endParaRPr lang="en-GB" dirty="0" smtClean="0">
              <a:latin typeface="Arial" panose="020B0604020202020204" pitchFamily="34" charset="0"/>
              <a:cs typeface="Arial" panose="020B0604020202020204" pitchFamily="34" charset="0"/>
            </a:endParaRPr>
          </a:p>
          <a:p>
            <a:pPr marL="0" indent="0">
              <a:buNone/>
            </a:pPr>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Feedback to students!</a:t>
            </a:r>
          </a:p>
        </p:txBody>
      </p:sp>
      <p:sp>
        <p:nvSpPr>
          <p:cNvPr id="3" name="Rectangle 2"/>
          <p:cNvSpPr/>
          <p:nvPr/>
        </p:nvSpPr>
        <p:spPr>
          <a:xfrm>
            <a:off x="980194" y="282925"/>
            <a:ext cx="3304110" cy="584775"/>
          </a:xfrm>
          <a:prstGeom prst="rect">
            <a:avLst/>
          </a:prstGeom>
        </p:spPr>
        <p:txBody>
          <a:bodyPr wrap="none">
            <a:spAutoFit/>
          </a:bodyPr>
          <a:lstStyle/>
          <a:p>
            <a:r>
              <a:rPr lang="en-GB" sz="3200" dirty="0" smtClean="0">
                <a:solidFill>
                  <a:srgbClr val="5C5D61"/>
                </a:solidFill>
                <a:latin typeface="Arial" panose="020B0604020202020204" pitchFamily="34" charset="0"/>
                <a:cs typeface="Arial" panose="020B0604020202020204" pitchFamily="34" charset="0"/>
              </a:rPr>
              <a:t>After the Meeting</a:t>
            </a:r>
            <a:endParaRPr lang="en-GB" sz="3200" dirty="0">
              <a:solidFill>
                <a:srgbClr val="5C5D61"/>
              </a:solidFill>
            </a:endParaRPr>
          </a:p>
        </p:txBody>
      </p:sp>
    </p:spTree>
    <p:extLst>
      <p:ext uri="{BB962C8B-B14F-4D97-AF65-F5344CB8AC3E}">
        <p14:creationId xmlns:p14="http://schemas.microsoft.com/office/powerpoint/2010/main" val="2045312756"/>
      </p:ext>
    </p:extLst>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p:cNvSpPr txBox="1">
            <a:spLocks/>
          </p:cNvSpPr>
          <p:nvPr/>
        </p:nvSpPr>
        <p:spPr>
          <a:xfrm>
            <a:off x="653144" y="1425038"/>
            <a:ext cx="7932716" cy="4326577"/>
          </a:xfrm>
          <a:prstGeom prst="rect">
            <a:avLst/>
          </a:prstGeom>
        </p:spPr>
        <p:txBody>
          <a:bodyP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800" kern="1200" baseline="0">
                <a:solidFill>
                  <a:srgbClr val="5C5D6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smtClean="0">
                <a:latin typeface="Arial" panose="020B0604020202020204" pitchFamily="34" charset="0"/>
                <a:cs typeface="Arial" panose="020B0604020202020204" pitchFamily="34" charset="0"/>
              </a:rPr>
              <a:t>Each SSLC has </a:t>
            </a:r>
            <a:r>
              <a:rPr lang="en-GB" dirty="0">
                <a:latin typeface="Arial" panose="020B0604020202020204" pitchFamily="34" charset="0"/>
                <a:cs typeface="Arial" panose="020B0604020202020204" pitchFamily="34" charset="0"/>
              </a:rPr>
              <a:t>a page </a:t>
            </a:r>
            <a:r>
              <a:rPr lang="en-GB" dirty="0" smtClean="0">
                <a:latin typeface="Arial" panose="020B0604020202020204" pitchFamily="34" charset="0"/>
                <a:cs typeface="Arial" panose="020B0604020202020204" pitchFamily="34" charset="0"/>
              </a:rPr>
              <a:t>for the chair/secretary to </a:t>
            </a:r>
            <a:r>
              <a:rPr lang="en-GB" dirty="0">
                <a:latin typeface="Arial" panose="020B0604020202020204" pitchFamily="34" charset="0"/>
                <a:cs typeface="Arial" panose="020B0604020202020204" pitchFamily="34" charset="0"/>
              </a:rPr>
              <a:t>upload the agendas/minutes and meeting times. This enables you to share ideas and access minutes from all across the University. </a:t>
            </a:r>
            <a:endParaRPr lang="en-GB" dirty="0" smtClean="0">
              <a:latin typeface="Arial" panose="020B0604020202020204" pitchFamily="34" charset="0"/>
              <a:cs typeface="Arial" panose="020B0604020202020204" pitchFamily="34" charset="0"/>
            </a:endParaRPr>
          </a:p>
          <a:p>
            <a:endParaRPr lang="en-GB" dirty="0" smtClean="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It </a:t>
            </a:r>
            <a:r>
              <a:rPr lang="en-GB" dirty="0">
                <a:latin typeface="Arial" panose="020B0604020202020204" pitchFamily="34" charset="0"/>
                <a:cs typeface="Arial" panose="020B0604020202020204" pitchFamily="34" charset="0"/>
              </a:rPr>
              <a:t>is crucial that we have accurate contact details for all course reps at the beginning of the year to ensure you can all use the SU SSLC Portal.</a:t>
            </a:r>
          </a:p>
          <a:p>
            <a:endParaRPr lang="en-GB" dirty="0">
              <a:latin typeface="Arial" panose="020B0604020202020204" pitchFamily="34" charset="0"/>
              <a:cs typeface="Arial" panose="020B0604020202020204" pitchFamily="34" charset="0"/>
            </a:endParaRPr>
          </a:p>
        </p:txBody>
      </p:sp>
      <p:sp>
        <p:nvSpPr>
          <p:cNvPr id="3" name="Rectangle 2"/>
          <p:cNvSpPr/>
          <p:nvPr/>
        </p:nvSpPr>
        <p:spPr>
          <a:xfrm>
            <a:off x="980194" y="282925"/>
            <a:ext cx="3304110" cy="584775"/>
          </a:xfrm>
          <a:prstGeom prst="rect">
            <a:avLst/>
          </a:prstGeom>
        </p:spPr>
        <p:txBody>
          <a:bodyPr wrap="none">
            <a:spAutoFit/>
          </a:bodyPr>
          <a:lstStyle/>
          <a:p>
            <a:r>
              <a:rPr lang="en-GB" sz="3200" dirty="0">
                <a:solidFill>
                  <a:srgbClr val="5C5D61"/>
                </a:solidFill>
                <a:latin typeface="Arial" panose="020B0604020202020204" pitchFamily="34" charset="0"/>
                <a:cs typeface="Arial" panose="020B0604020202020204" pitchFamily="34" charset="0"/>
              </a:rPr>
              <a:t>SSLC Portal Info</a:t>
            </a:r>
            <a:endParaRPr lang="en-GB" sz="3200" dirty="0">
              <a:solidFill>
                <a:srgbClr val="5C5D61"/>
              </a:solidFill>
            </a:endParaRPr>
          </a:p>
        </p:txBody>
      </p:sp>
    </p:spTree>
    <p:extLst>
      <p:ext uri="{BB962C8B-B14F-4D97-AF65-F5344CB8AC3E}">
        <p14:creationId xmlns:p14="http://schemas.microsoft.com/office/powerpoint/2010/main" val="2626825889"/>
      </p:ext>
    </p:extLst>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8764" y="380010"/>
            <a:ext cx="3645724" cy="584775"/>
          </a:xfrm>
          <a:prstGeom prst="rect">
            <a:avLst/>
          </a:prstGeom>
          <a:noFill/>
        </p:spPr>
        <p:txBody>
          <a:bodyPr wrap="square" rtlCol="0">
            <a:spAutoFit/>
          </a:bodyPr>
          <a:lstStyle/>
          <a:p>
            <a:r>
              <a:rPr lang="en-GB" sz="3200" dirty="0" smtClean="0">
                <a:solidFill>
                  <a:srgbClr val="5C5D61"/>
                </a:solidFill>
              </a:rPr>
              <a:t>Scenario 1</a:t>
            </a:r>
            <a:endParaRPr lang="en-GB" sz="3200" dirty="0">
              <a:solidFill>
                <a:srgbClr val="5C5D61"/>
              </a:solidFill>
            </a:endParaRPr>
          </a:p>
        </p:txBody>
      </p:sp>
      <p:sp>
        <p:nvSpPr>
          <p:cNvPr id="3" name="TextBox 2"/>
          <p:cNvSpPr txBox="1"/>
          <p:nvPr/>
        </p:nvSpPr>
        <p:spPr>
          <a:xfrm>
            <a:off x="819397" y="1436914"/>
            <a:ext cx="7077693" cy="1846659"/>
          </a:xfrm>
          <a:prstGeom prst="rect">
            <a:avLst/>
          </a:prstGeom>
          <a:noFill/>
        </p:spPr>
        <p:txBody>
          <a:bodyPr wrap="square" rtlCol="0">
            <a:spAutoFit/>
          </a:bodyPr>
          <a:lstStyle/>
          <a:p>
            <a:pPr>
              <a:defRPr/>
            </a:pPr>
            <a:r>
              <a:rPr lang="en-GB" sz="2400" dirty="0" smtClean="0">
                <a:solidFill>
                  <a:srgbClr val="5C5D61"/>
                </a:solidFill>
              </a:rPr>
              <a:t>(Student </a:t>
            </a:r>
            <a:r>
              <a:rPr lang="en-GB" sz="2400" dirty="0">
                <a:solidFill>
                  <a:srgbClr val="5C5D61"/>
                </a:solidFill>
              </a:rPr>
              <a:t>talking to </a:t>
            </a:r>
            <a:r>
              <a:rPr lang="en-GB" sz="2400" dirty="0" smtClean="0">
                <a:solidFill>
                  <a:srgbClr val="5C5D61"/>
                </a:solidFill>
              </a:rPr>
              <a:t>a rep):</a:t>
            </a:r>
          </a:p>
          <a:p>
            <a:pPr>
              <a:defRPr/>
            </a:pPr>
            <a:r>
              <a:rPr lang="en-GB" sz="2400" i="1" dirty="0" smtClean="0">
                <a:solidFill>
                  <a:srgbClr val="5C5D61"/>
                </a:solidFill>
              </a:rPr>
              <a:t>“</a:t>
            </a:r>
            <a:r>
              <a:rPr lang="en-GB" sz="2400" i="1" dirty="0">
                <a:solidFill>
                  <a:srgbClr val="5C5D61"/>
                </a:solidFill>
              </a:rPr>
              <a:t>I just found out via the departmental secretary that they are scrapping a 15 CAT module in term 2 that I was planning on taking!”</a:t>
            </a:r>
          </a:p>
          <a:p>
            <a:endParaRPr lang="en-GB" dirty="0"/>
          </a:p>
        </p:txBody>
      </p:sp>
      <p:sp>
        <p:nvSpPr>
          <p:cNvPr id="4" name="TextBox 3"/>
          <p:cNvSpPr txBox="1"/>
          <p:nvPr/>
        </p:nvSpPr>
        <p:spPr>
          <a:xfrm>
            <a:off x="902524" y="3391648"/>
            <a:ext cx="7208322" cy="2215991"/>
          </a:xfrm>
          <a:prstGeom prst="rect">
            <a:avLst/>
          </a:prstGeom>
          <a:noFill/>
        </p:spPr>
        <p:txBody>
          <a:bodyPr wrap="square" rtlCol="0">
            <a:spAutoFit/>
          </a:bodyPr>
          <a:lstStyle/>
          <a:p>
            <a:r>
              <a:rPr lang="en-GB" sz="2400" dirty="0">
                <a:solidFill>
                  <a:srgbClr val="5C5D61"/>
                </a:solidFill>
              </a:rPr>
              <a:t>Solution: </a:t>
            </a:r>
            <a:endParaRPr lang="en-GB" sz="2400" dirty="0" smtClean="0">
              <a:solidFill>
                <a:srgbClr val="5C5D61"/>
              </a:solidFill>
            </a:endParaRPr>
          </a:p>
          <a:p>
            <a:r>
              <a:rPr lang="en-GB" sz="2400" dirty="0" smtClean="0">
                <a:solidFill>
                  <a:srgbClr val="5C5D61"/>
                </a:solidFill>
              </a:rPr>
              <a:t>Bring </a:t>
            </a:r>
            <a:r>
              <a:rPr lang="en-GB" sz="2400" dirty="0">
                <a:solidFill>
                  <a:srgbClr val="5C5D61"/>
                </a:solidFill>
              </a:rPr>
              <a:t>this to the SSLC, ask the department for clarification. If this is true, the department </a:t>
            </a:r>
            <a:r>
              <a:rPr lang="en-GB" sz="2400" dirty="0" smtClean="0">
                <a:solidFill>
                  <a:srgbClr val="5C5D61"/>
                </a:solidFill>
              </a:rPr>
              <a:t>needs </a:t>
            </a:r>
            <a:r>
              <a:rPr lang="en-GB" sz="2400" dirty="0">
                <a:solidFill>
                  <a:srgbClr val="5C5D61"/>
                </a:solidFill>
              </a:rPr>
              <a:t>to explain the reasoning. How many students is this affecting</a:t>
            </a:r>
            <a:r>
              <a:rPr lang="en-GB" sz="2400" dirty="0" smtClean="0">
                <a:solidFill>
                  <a:srgbClr val="5C5D61"/>
                </a:solidFill>
              </a:rPr>
              <a:t>? Is there an alternative?</a:t>
            </a:r>
            <a:endParaRPr lang="en-GB" sz="2400" dirty="0">
              <a:solidFill>
                <a:srgbClr val="5C5D61"/>
              </a:solidFill>
            </a:endParaRPr>
          </a:p>
          <a:p>
            <a:endParaRPr lang="en-GB" dirty="0"/>
          </a:p>
        </p:txBody>
      </p:sp>
    </p:spTree>
    <p:extLst>
      <p:ext uri="{BB962C8B-B14F-4D97-AF65-F5344CB8AC3E}">
        <p14:creationId xmlns:p14="http://schemas.microsoft.com/office/powerpoint/2010/main" val="2688733280"/>
      </p:ext>
    </p:extLst>
  </p:cSld>
  <p:clrMapOvr>
    <a:masterClrMapping/>
  </p:clrMapOvr>
  <p:transition spd="slow" advTm="7512">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447095" y="359808"/>
            <a:ext cx="7063493" cy="628733"/>
          </a:xfrm>
          <a:prstGeom prst="rect">
            <a:avLst/>
          </a:prstGeom>
        </p:spPr>
        <p:txBody>
          <a:bodyPr anchor="t">
            <a:normAutofit/>
          </a:bodyPr>
          <a:lstStyle>
            <a:lvl1pPr algn="l" defTabSz="914400" rtl="0" eaLnBrk="1" latinLnBrk="0" hangingPunct="1">
              <a:lnSpc>
                <a:spcPct val="90000"/>
              </a:lnSpc>
              <a:spcBef>
                <a:spcPct val="0"/>
              </a:spcBef>
              <a:buNone/>
              <a:defRPr sz="4400" kern="1200" baseline="0">
                <a:solidFill>
                  <a:srgbClr val="5C5D61"/>
                </a:solidFill>
                <a:latin typeface="+mj-lt"/>
                <a:ea typeface="+mj-ea"/>
                <a:cs typeface="+mj-cs"/>
              </a:defRPr>
            </a:lvl1pPr>
          </a:lstStyle>
          <a:p>
            <a:r>
              <a:rPr lang="en-GB" sz="3200" dirty="0" smtClean="0">
                <a:latin typeface="Arial" panose="020B0604020202020204" pitchFamily="34" charset="0"/>
                <a:cs typeface="Arial" panose="020B0604020202020204" pitchFamily="34" charset="0"/>
              </a:rPr>
              <a:t>Objectives</a:t>
            </a:r>
            <a:endParaRPr lang="en-US" sz="3000" b="1" dirty="0">
              <a:solidFill>
                <a:schemeClr val="tx1">
                  <a:lumMod val="65000"/>
                  <a:lumOff val="35000"/>
                </a:schemeClr>
              </a:solidFill>
              <a:latin typeface="Arial" charset="0"/>
              <a:ea typeface="Arial" charset="0"/>
              <a:cs typeface="Arial" charset="0"/>
            </a:endParaRPr>
          </a:p>
        </p:txBody>
      </p:sp>
      <p:sp>
        <p:nvSpPr>
          <p:cNvPr id="3" name="Text Placeholder 2"/>
          <p:cNvSpPr txBox="1">
            <a:spLocks/>
          </p:cNvSpPr>
          <p:nvPr/>
        </p:nvSpPr>
        <p:spPr>
          <a:xfrm>
            <a:off x="1190503" y="1319714"/>
            <a:ext cx="7890103" cy="2558142"/>
          </a:xfrm>
          <a:prstGeom prst="rect">
            <a:avLst/>
          </a:prstGeom>
        </p:spPr>
        <p:txBody>
          <a:bodyPr>
            <a:noAutofit/>
          </a:bodyPr>
          <a:lstStyle>
            <a:lvl1pPr marL="342900" indent="-342900" algn="l" defTabSz="914400" rtl="0" eaLnBrk="1" latinLnBrk="0" hangingPunct="1">
              <a:lnSpc>
                <a:spcPct val="90000"/>
              </a:lnSpc>
              <a:spcBef>
                <a:spcPts val="1000"/>
              </a:spcBef>
              <a:buFont typeface="Arial" panose="020B0604020202020204" pitchFamily="34" charset="0"/>
              <a:buChar char="•"/>
              <a:defRPr sz="2800" kern="1200" baseline="0">
                <a:solidFill>
                  <a:srgbClr val="5C5D6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spcBef>
                <a:spcPts val="0"/>
              </a:spcBef>
              <a:spcAft>
                <a:spcPts val="1800"/>
              </a:spcAft>
            </a:pPr>
            <a:r>
              <a:rPr lang="en-GB" sz="2700" dirty="0">
                <a:latin typeface="Arial" panose="020B0604020202020204" pitchFamily="34" charset="0"/>
                <a:cs typeface="Arial" panose="020B0604020202020204" pitchFamily="34" charset="0"/>
              </a:rPr>
              <a:t>What </a:t>
            </a:r>
            <a:r>
              <a:rPr lang="en-GB" sz="2700" dirty="0" smtClean="0">
                <a:latin typeface="Arial" panose="020B0604020202020204" pitchFamily="34" charset="0"/>
                <a:cs typeface="Arial" panose="020B0604020202020204" pitchFamily="34" charset="0"/>
              </a:rPr>
              <a:t>you do as a course rep</a:t>
            </a:r>
            <a:endParaRPr lang="en-GB" sz="2700" dirty="0">
              <a:latin typeface="Arial" panose="020B0604020202020204" pitchFamily="34" charset="0"/>
              <a:cs typeface="Arial" panose="020B0604020202020204" pitchFamily="34" charset="0"/>
            </a:endParaRPr>
          </a:p>
          <a:p>
            <a:pPr marL="457200" indent="-457200">
              <a:spcBef>
                <a:spcPts val="0"/>
              </a:spcBef>
              <a:spcAft>
                <a:spcPts val="1800"/>
              </a:spcAft>
            </a:pPr>
            <a:r>
              <a:rPr lang="en-GB" sz="2700" dirty="0" smtClean="0">
                <a:latin typeface="Arial" panose="020B0604020202020204" pitchFamily="34" charset="0"/>
                <a:cs typeface="Arial" panose="020B0604020202020204" pitchFamily="34" charset="0"/>
              </a:rPr>
              <a:t>Where course reps fit in at the SU</a:t>
            </a:r>
            <a:endParaRPr lang="en-GB" sz="2700" dirty="0">
              <a:latin typeface="Arial" panose="020B0604020202020204" pitchFamily="34" charset="0"/>
              <a:cs typeface="Arial" panose="020B0604020202020204" pitchFamily="34" charset="0"/>
            </a:endParaRPr>
          </a:p>
          <a:p>
            <a:pPr marL="457200" indent="-457200">
              <a:spcBef>
                <a:spcPts val="0"/>
              </a:spcBef>
              <a:spcAft>
                <a:spcPts val="1800"/>
              </a:spcAft>
            </a:pPr>
            <a:r>
              <a:rPr lang="en-GB" sz="2700" dirty="0" smtClean="0">
                <a:latin typeface="Arial" panose="020B0604020202020204" pitchFamily="34" charset="0"/>
                <a:cs typeface="Arial" panose="020B0604020202020204" pitchFamily="34" charset="0"/>
              </a:rPr>
              <a:t>Creating </a:t>
            </a:r>
            <a:r>
              <a:rPr lang="en-GB" sz="2700" dirty="0">
                <a:latin typeface="Arial" panose="020B0604020202020204" pitchFamily="34" charset="0"/>
                <a:cs typeface="Arial" panose="020B0604020202020204" pitchFamily="34" charset="0"/>
              </a:rPr>
              <a:t>effective </a:t>
            </a:r>
            <a:r>
              <a:rPr lang="en-GB" sz="2700" dirty="0" smtClean="0">
                <a:latin typeface="Arial" panose="020B0604020202020204" pitchFamily="34" charset="0"/>
                <a:cs typeface="Arial" panose="020B0604020202020204" pitchFamily="34" charset="0"/>
              </a:rPr>
              <a:t>change</a:t>
            </a:r>
            <a:endParaRPr lang="en-GB" sz="2700" dirty="0">
              <a:latin typeface="Arial" panose="020B0604020202020204" pitchFamily="34" charset="0"/>
              <a:cs typeface="Arial" panose="020B0604020202020204" pitchFamily="34" charset="0"/>
            </a:endParaRPr>
          </a:p>
          <a:p>
            <a:pPr marL="457200" indent="-457200">
              <a:spcBef>
                <a:spcPts val="0"/>
              </a:spcBef>
              <a:spcAft>
                <a:spcPts val="1800"/>
              </a:spcAft>
            </a:pPr>
            <a:r>
              <a:rPr lang="en-GB" sz="2700" dirty="0">
                <a:latin typeface="Arial" panose="020B0604020202020204" pitchFamily="34" charset="0"/>
                <a:cs typeface="Arial" panose="020B0604020202020204" pitchFamily="34" charset="0"/>
              </a:rPr>
              <a:t>E</a:t>
            </a:r>
            <a:r>
              <a:rPr lang="en-GB" sz="2700" dirty="0" smtClean="0">
                <a:latin typeface="Arial" panose="020B0604020202020204" pitchFamily="34" charset="0"/>
                <a:cs typeface="Arial" panose="020B0604020202020204" pitchFamily="34" charset="0"/>
              </a:rPr>
              <a:t>quipping you with knowledge</a:t>
            </a:r>
            <a:r>
              <a:rPr lang="en-GB" sz="2700" dirty="0">
                <a:latin typeface="Arial" panose="020B0604020202020204" pitchFamily="34" charset="0"/>
                <a:cs typeface="Arial" panose="020B0604020202020204" pitchFamily="34" charset="0"/>
              </a:rPr>
              <a:t>, skills and support</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58915" y="4136434"/>
            <a:ext cx="1789352" cy="2430272"/>
          </a:xfrm>
          <a:prstGeom prst="rect">
            <a:avLst/>
          </a:prstGeom>
        </p:spPr>
      </p:pic>
      <p:pic>
        <p:nvPicPr>
          <p:cNvPr id="6" name="Picture 5"/>
          <p:cNvPicPr>
            <a:picLocks noChangeAspect="1"/>
          </p:cNvPicPr>
          <p:nvPr/>
        </p:nvPicPr>
        <p:blipFill>
          <a:blip r:embed="rId4"/>
          <a:stretch>
            <a:fillRect/>
          </a:stretch>
        </p:blipFill>
        <p:spPr>
          <a:xfrm>
            <a:off x="3548267" y="4136434"/>
            <a:ext cx="3405166" cy="2430272"/>
          </a:xfrm>
          <a:prstGeom prst="rect">
            <a:avLst/>
          </a:prstGeom>
        </p:spPr>
      </p:pic>
    </p:spTree>
    <p:extLst>
      <p:ext uri="{BB962C8B-B14F-4D97-AF65-F5344CB8AC3E}">
        <p14:creationId xmlns:p14="http://schemas.microsoft.com/office/powerpoint/2010/main" val="3123557099"/>
      </p:ext>
    </p:extLst>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1891" y="469650"/>
            <a:ext cx="5510151" cy="584775"/>
          </a:xfrm>
          <a:prstGeom prst="rect">
            <a:avLst/>
          </a:prstGeom>
          <a:noFill/>
        </p:spPr>
        <p:txBody>
          <a:bodyPr wrap="square" rtlCol="0">
            <a:spAutoFit/>
          </a:bodyPr>
          <a:lstStyle/>
          <a:p>
            <a:r>
              <a:rPr lang="en-GB" sz="3200" dirty="0" smtClean="0"/>
              <a:t>Scenario 2</a:t>
            </a:r>
            <a:endParaRPr lang="en-GB" sz="3200" dirty="0"/>
          </a:p>
        </p:txBody>
      </p:sp>
      <p:sp>
        <p:nvSpPr>
          <p:cNvPr id="3" name="TextBox 2"/>
          <p:cNvSpPr txBox="1"/>
          <p:nvPr/>
        </p:nvSpPr>
        <p:spPr>
          <a:xfrm>
            <a:off x="700644" y="1464209"/>
            <a:ext cx="7778338" cy="1846659"/>
          </a:xfrm>
          <a:prstGeom prst="rect">
            <a:avLst/>
          </a:prstGeom>
          <a:noFill/>
        </p:spPr>
        <p:txBody>
          <a:bodyPr wrap="square" rtlCol="0">
            <a:spAutoFit/>
          </a:bodyPr>
          <a:lstStyle/>
          <a:p>
            <a:pPr>
              <a:defRPr/>
            </a:pPr>
            <a:r>
              <a:rPr lang="en-GB" sz="2400" dirty="0" smtClean="0">
                <a:solidFill>
                  <a:srgbClr val="5C5D61"/>
                </a:solidFill>
              </a:rPr>
              <a:t>(Student </a:t>
            </a:r>
            <a:r>
              <a:rPr lang="en-GB" sz="2400" dirty="0">
                <a:solidFill>
                  <a:srgbClr val="5C5D61"/>
                </a:solidFill>
              </a:rPr>
              <a:t>talking to </a:t>
            </a:r>
            <a:r>
              <a:rPr lang="en-GB" sz="2400" dirty="0" smtClean="0">
                <a:solidFill>
                  <a:srgbClr val="5C5D61"/>
                </a:solidFill>
              </a:rPr>
              <a:t>a rep):</a:t>
            </a:r>
          </a:p>
          <a:p>
            <a:pPr>
              <a:defRPr/>
            </a:pPr>
            <a:r>
              <a:rPr lang="en-GB" sz="2400" i="1" dirty="0" smtClean="0">
                <a:solidFill>
                  <a:srgbClr val="5C5D61"/>
                </a:solidFill>
              </a:rPr>
              <a:t>“</a:t>
            </a:r>
            <a:r>
              <a:rPr lang="en-GB" sz="2400" i="1" dirty="0">
                <a:solidFill>
                  <a:srgbClr val="5C5D61"/>
                </a:solidFill>
              </a:rPr>
              <a:t>I’ve got straight firsts all year and I’ve just been given 52 in a recent assignment/essay – this is so unfair! Help me!”</a:t>
            </a:r>
          </a:p>
          <a:p>
            <a:endParaRPr lang="en-GB" dirty="0"/>
          </a:p>
        </p:txBody>
      </p:sp>
      <p:sp>
        <p:nvSpPr>
          <p:cNvPr id="4" name="TextBox 3"/>
          <p:cNvSpPr txBox="1"/>
          <p:nvPr/>
        </p:nvSpPr>
        <p:spPr>
          <a:xfrm>
            <a:off x="700644" y="3538847"/>
            <a:ext cx="7564582" cy="1477328"/>
          </a:xfrm>
          <a:prstGeom prst="rect">
            <a:avLst/>
          </a:prstGeom>
          <a:noFill/>
        </p:spPr>
        <p:txBody>
          <a:bodyPr wrap="square" rtlCol="0">
            <a:spAutoFit/>
          </a:bodyPr>
          <a:lstStyle/>
          <a:p>
            <a:r>
              <a:rPr lang="en-GB" sz="2400" dirty="0">
                <a:solidFill>
                  <a:srgbClr val="5C5D61"/>
                </a:solidFill>
              </a:rPr>
              <a:t>Solution: </a:t>
            </a:r>
            <a:endParaRPr lang="en-GB" sz="2400" dirty="0" smtClean="0">
              <a:solidFill>
                <a:srgbClr val="5C5D61"/>
              </a:solidFill>
            </a:endParaRPr>
          </a:p>
          <a:p>
            <a:r>
              <a:rPr lang="en-GB" sz="2400" dirty="0" smtClean="0">
                <a:solidFill>
                  <a:srgbClr val="5C5D61"/>
                </a:solidFill>
              </a:rPr>
              <a:t>Refer </a:t>
            </a:r>
            <a:r>
              <a:rPr lang="en-GB" sz="2400" dirty="0">
                <a:solidFill>
                  <a:srgbClr val="5C5D61"/>
                </a:solidFill>
              </a:rPr>
              <a:t>this to the personal tutor, or advice centre if they feel they’ve been </a:t>
            </a:r>
            <a:r>
              <a:rPr lang="en-GB" sz="2400" dirty="0" smtClean="0">
                <a:solidFill>
                  <a:srgbClr val="5C5D61"/>
                </a:solidFill>
              </a:rPr>
              <a:t>targeted.</a:t>
            </a:r>
            <a:endParaRPr lang="en-GB" sz="2400" dirty="0">
              <a:solidFill>
                <a:srgbClr val="5C5D61"/>
              </a:solidFill>
            </a:endParaRPr>
          </a:p>
          <a:p>
            <a:endParaRPr lang="en-GB" dirty="0"/>
          </a:p>
        </p:txBody>
      </p:sp>
    </p:spTree>
    <p:extLst>
      <p:ext uri="{BB962C8B-B14F-4D97-AF65-F5344CB8AC3E}">
        <p14:creationId xmlns:p14="http://schemas.microsoft.com/office/powerpoint/2010/main" val="1628647870"/>
      </p:ext>
    </p:extLst>
  </p:cSld>
  <p:clrMapOvr>
    <a:masterClrMapping/>
  </p:clrMapOvr>
  <p:transition spd="slow" advTm="7512">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6888" y="451262"/>
            <a:ext cx="2992582" cy="584775"/>
          </a:xfrm>
          <a:prstGeom prst="rect">
            <a:avLst/>
          </a:prstGeom>
          <a:noFill/>
        </p:spPr>
        <p:txBody>
          <a:bodyPr wrap="square" rtlCol="0">
            <a:spAutoFit/>
          </a:bodyPr>
          <a:lstStyle/>
          <a:p>
            <a:r>
              <a:rPr lang="en-GB" sz="3200" dirty="0" smtClean="0">
                <a:solidFill>
                  <a:srgbClr val="5C5D61"/>
                </a:solidFill>
              </a:rPr>
              <a:t>Scenario 3</a:t>
            </a:r>
            <a:endParaRPr lang="en-GB" sz="3200" dirty="0">
              <a:solidFill>
                <a:srgbClr val="5C5D61"/>
              </a:solidFill>
            </a:endParaRPr>
          </a:p>
        </p:txBody>
      </p:sp>
      <p:sp>
        <p:nvSpPr>
          <p:cNvPr id="3" name="TextBox 2"/>
          <p:cNvSpPr txBox="1"/>
          <p:nvPr/>
        </p:nvSpPr>
        <p:spPr>
          <a:xfrm>
            <a:off x="831273" y="1206785"/>
            <a:ext cx="7517080" cy="2677656"/>
          </a:xfrm>
          <a:prstGeom prst="rect">
            <a:avLst/>
          </a:prstGeom>
          <a:noFill/>
        </p:spPr>
        <p:txBody>
          <a:bodyPr wrap="square" rtlCol="0">
            <a:spAutoFit/>
          </a:bodyPr>
          <a:lstStyle/>
          <a:p>
            <a:pPr>
              <a:defRPr/>
            </a:pPr>
            <a:r>
              <a:rPr lang="en-GB" sz="2400" dirty="0" smtClean="0">
                <a:solidFill>
                  <a:srgbClr val="5C5D61"/>
                </a:solidFill>
              </a:rPr>
              <a:t>(A rep responding to </a:t>
            </a:r>
            <a:r>
              <a:rPr lang="en-GB" sz="2400" dirty="0">
                <a:solidFill>
                  <a:srgbClr val="5C5D61"/>
                </a:solidFill>
              </a:rPr>
              <a:t>an email</a:t>
            </a:r>
            <a:r>
              <a:rPr lang="en-GB" sz="2400" dirty="0" smtClean="0">
                <a:solidFill>
                  <a:srgbClr val="5C5D61"/>
                </a:solidFill>
              </a:rPr>
              <a:t>):</a:t>
            </a:r>
          </a:p>
          <a:p>
            <a:pPr>
              <a:defRPr/>
            </a:pPr>
            <a:r>
              <a:rPr lang="en-GB" sz="2400" i="1" dirty="0" smtClean="0">
                <a:solidFill>
                  <a:srgbClr val="5C5D61"/>
                </a:solidFill>
              </a:rPr>
              <a:t>“In </a:t>
            </a:r>
            <a:r>
              <a:rPr lang="en-GB" sz="2400" i="1" dirty="0">
                <a:solidFill>
                  <a:srgbClr val="5C5D61"/>
                </a:solidFill>
              </a:rPr>
              <a:t>the latest course rep email they say that the SU are running a campaign to keep Wednesday afternoons totally lecture free. I heard some students in the common room the other day moaning about having to miss a society/sport commitment on Wednesdays because of a lecture</a:t>
            </a:r>
            <a:r>
              <a:rPr lang="en-GB" sz="2400" i="1" dirty="0" smtClean="0">
                <a:solidFill>
                  <a:srgbClr val="5C5D61"/>
                </a:solidFill>
              </a:rPr>
              <a:t>.”</a:t>
            </a:r>
            <a:endParaRPr lang="en-GB" sz="2400" i="1" dirty="0">
              <a:solidFill>
                <a:srgbClr val="5C5D61"/>
              </a:solidFill>
            </a:endParaRPr>
          </a:p>
        </p:txBody>
      </p:sp>
      <p:sp>
        <p:nvSpPr>
          <p:cNvPr id="4" name="TextBox 3"/>
          <p:cNvSpPr txBox="1"/>
          <p:nvPr/>
        </p:nvSpPr>
        <p:spPr>
          <a:xfrm>
            <a:off x="831273" y="4055189"/>
            <a:ext cx="7196445" cy="1846659"/>
          </a:xfrm>
          <a:prstGeom prst="rect">
            <a:avLst/>
          </a:prstGeom>
          <a:noFill/>
        </p:spPr>
        <p:txBody>
          <a:bodyPr wrap="square" rtlCol="0">
            <a:spAutoFit/>
          </a:bodyPr>
          <a:lstStyle/>
          <a:p>
            <a:r>
              <a:rPr lang="en-GB" sz="2400" dirty="0">
                <a:solidFill>
                  <a:srgbClr val="5C5D61"/>
                </a:solidFill>
              </a:rPr>
              <a:t>Solution: </a:t>
            </a:r>
            <a:endParaRPr lang="en-GB" sz="2400" dirty="0" smtClean="0">
              <a:solidFill>
                <a:srgbClr val="5C5D61"/>
              </a:solidFill>
            </a:endParaRPr>
          </a:p>
          <a:p>
            <a:r>
              <a:rPr lang="en-GB" sz="2400" dirty="0" smtClean="0">
                <a:solidFill>
                  <a:srgbClr val="5C5D61"/>
                </a:solidFill>
              </a:rPr>
              <a:t>Participate in </a:t>
            </a:r>
            <a:r>
              <a:rPr lang="en-GB" sz="2400" dirty="0">
                <a:solidFill>
                  <a:srgbClr val="5C5D61"/>
                </a:solidFill>
              </a:rPr>
              <a:t>the SU </a:t>
            </a:r>
            <a:r>
              <a:rPr lang="en-GB" sz="2400" dirty="0" smtClean="0">
                <a:solidFill>
                  <a:srgbClr val="5C5D61"/>
                </a:solidFill>
              </a:rPr>
              <a:t>campaign. Find out what your whole cohort thinks about it. Discuss </a:t>
            </a:r>
            <a:r>
              <a:rPr lang="en-GB" sz="2400" dirty="0">
                <a:solidFill>
                  <a:srgbClr val="5C5D61"/>
                </a:solidFill>
              </a:rPr>
              <a:t>within the SSLC to see if department will get on board. </a:t>
            </a:r>
          </a:p>
          <a:p>
            <a:endParaRPr lang="en-GB" dirty="0"/>
          </a:p>
        </p:txBody>
      </p:sp>
    </p:spTree>
    <p:extLst>
      <p:ext uri="{BB962C8B-B14F-4D97-AF65-F5344CB8AC3E}">
        <p14:creationId xmlns:p14="http://schemas.microsoft.com/office/powerpoint/2010/main" val="2264403542"/>
      </p:ext>
    </p:extLst>
  </p:cSld>
  <p:clrMapOvr>
    <a:masterClrMapping/>
  </p:clrMapOvr>
  <p:transition spd="slow" advTm="7512">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7517" y="415636"/>
            <a:ext cx="4417621" cy="584775"/>
          </a:xfrm>
          <a:prstGeom prst="rect">
            <a:avLst/>
          </a:prstGeom>
          <a:noFill/>
        </p:spPr>
        <p:txBody>
          <a:bodyPr wrap="square" rtlCol="0">
            <a:spAutoFit/>
          </a:bodyPr>
          <a:lstStyle/>
          <a:p>
            <a:r>
              <a:rPr lang="en-GB" sz="3200" dirty="0" smtClean="0">
                <a:solidFill>
                  <a:srgbClr val="5C5D61"/>
                </a:solidFill>
              </a:rPr>
              <a:t>Scenario 4</a:t>
            </a:r>
            <a:endParaRPr lang="en-GB" sz="3200" dirty="0">
              <a:solidFill>
                <a:srgbClr val="5C5D61"/>
              </a:solidFill>
            </a:endParaRPr>
          </a:p>
        </p:txBody>
      </p:sp>
      <p:sp>
        <p:nvSpPr>
          <p:cNvPr id="3" name="TextBox 2"/>
          <p:cNvSpPr txBox="1"/>
          <p:nvPr/>
        </p:nvSpPr>
        <p:spPr>
          <a:xfrm>
            <a:off x="831273" y="1425039"/>
            <a:ext cx="7315200" cy="2585323"/>
          </a:xfrm>
          <a:prstGeom prst="rect">
            <a:avLst/>
          </a:prstGeom>
          <a:noFill/>
        </p:spPr>
        <p:txBody>
          <a:bodyPr wrap="square" rtlCol="0">
            <a:spAutoFit/>
          </a:bodyPr>
          <a:lstStyle/>
          <a:p>
            <a:pPr>
              <a:defRPr/>
            </a:pPr>
            <a:r>
              <a:rPr lang="en-GB" sz="2400" dirty="0" smtClean="0">
                <a:solidFill>
                  <a:srgbClr val="5C5D61"/>
                </a:solidFill>
              </a:rPr>
              <a:t>(Rep </a:t>
            </a:r>
            <a:r>
              <a:rPr lang="en-GB" sz="2400" dirty="0">
                <a:solidFill>
                  <a:srgbClr val="5C5D61"/>
                </a:solidFill>
              </a:rPr>
              <a:t>receiving an </a:t>
            </a:r>
            <a:r>
              <a:rPr lang="en-GB" sz="2400" dirty="0" smtClean="0">
                <a:solidFill>
                  <a:srgbClr val="5C5D61"/>
                </a:solidFill>
              </a:rPr>
              <a:t>email from a student): </a:t>
            </a:r>
          </a:p>
          <a:p>
            <a:pPr>
              <a:defRPr/>
            </a:pPr>
            <a:r>
              <a:rPr lang="en-GB" sz="2400" dirty="0" smtClean="0">
                <a:solidFill>
                  <a:srgbClr val="5C5D61"/>
                </a:solidFill>
              </a:rPr>
              <a:t>“</a:t>
            </a:r>
            <a:r>
              <a:rPr lang="en-GB" sz="2400" i="1" dirty="0">
                <a:solidFill>
                  <a:srgbClr val="5C5D61"/>
                </a:solidFill>
              </a:rPr>
              <a:t>Hi – I’m an EU international student and I’m really worried about what’s going to happen to my degree in the wake of </a:t>
            </a:r>
            <a:r>
              <a:rPr lang="en-GB" sz="2400" i="1" dirty="0" err="1">
                <a:solidFill>
                  <a:srgbClr val="5C5D61"/>
                </a:solidFill>
              </a:rPr>
              <a:t>Brexit</a:t>
            </a:r>
            <a:r>
              <a:rPr lang="en-GB" sz="2400" i="1" dirty="0">
                <a:solidFill>
                  <a:srgbClr val="5C5D61"/>
                </a:solidFill>
              </a:rPr>
              <a:t>. Will I be able to finish it? Will my fees go up? Will I be forced to leave the country? I’m really scared and would appreciate any advice.”</a:t>
            </a:r>
          </a:p>
          <a:p>
            <a:endParaRPr lang="en-GB" dirty="0"/>
          </a:p>
        </p:txBody>
      </p:sp>
      <p:sp>
        <p:nvSpPr>
          <p:cNvPr id="4" name="TextBox 3"/>
          <p:cNvSpPr txBox="1"/>
          <p:nvPr/>
        </p:nvSpPr>
        <p:spPr>
          <a:xfrm>
            <a:off x="831272" y="4434990"/>
            <a:ext cx="7469579" cy="1107996"/>
          </a:xfrm>
          <a:prstGeom prst="rect">
            <a:avLst/>
          </a:prstGeom>
          <a:noFill/>
        </p:spPr>
        <p:txBody>
          <a:bodyPr wrap="square" rtlCol="0">
            <a:spAutoFit/>
          </a:bodyPr>
          <a:lstStyle/>
          <a:p>
            <a:r>
              <a:rPr lang="en-GB" sz="2400" dirty="0">
                <a:solidFill>
                  <a:srgbClr val="5C5D61"/>
                </a:solidFill>
              </a:rPr>
              <a:t>Solution: Refer them to the Advice centre, International Student Office etc.</a:t>
            </a:r>
          </a:p>
          <a:p>
            <a:endParaRPr lang="en-GB" dirty="0"/>
          </a:p>
        </p:txBody>
      </p:sp>
    </p:spTree>
    <p:extLst>
      <p:ext uri="{BB962C8B-B14F-4D97-AF65-F5344CB8AC3E}">
        <p14:creationId xmlns:p14="http://schemas.microsoft.com/office/powerpoint/2010/main" val="1531655227"/>
      </p:ext>
    </p:extLst>
  </p:cSld>
  <p:clrMapOvr>
    <a:masterClrMapping/>
  </p:clrMapOvr>
  <p:transition spd="slow" advTm="7512">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p:cNvSpPr txBox="1">
            <a:spLocks/>
          </p:cNvSpPr>
          <p:nvPr/>
        </p:nvSpPr>
        <p:spPr>
          <a:xfrm>
            <a:off x="1447095" y="1453072"/>
            <a:ext cx="7063493" cy="3846292"/>
          </a:xfrm>
          <a:prstGeom prst="rect">
            <a:avLst/>
          </a:prstGeom>
        </p:spPr>
        <p:txBody>
          <a:bodyP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800" kern="1200" baseline="0">
                <a:solidFill>
                  <a:srgbClr val="5C5D6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latin typeface="Arial" panose="020B0604020202020204" pitchFamily="34" charset="0"/>
                <a:cs typeface="Arial" panose="020B0604020202020204" pitchFamily="34" charset="0"/>
              </a:rPr>
              <a:t>We want to thank you for all the hard work you put into being reps!</a:t>
            </a:r>
          </a:p>
          <a:p>
            <a:pPr marL="0" indent="0">
              <a:buNone/>
            </a:pPr>
            <a:endParaRPr lang="en-GB" dirty="0">
              <a:latin typeface="Arial" panose="020B0604020202020204" pitchFamily="34" charset="0"/>
              <a:cs typeface="Arial" panose="020B0604020202020204" pitchFamily="34" charset="0"/>
            </a:endParaRPr>
          </a:p>
          <a:p>
            <a:pPr marL="0" indent="0">
              <a:buNone/>
            </a:pPr>
            <a:r>
              <a:rPr lang="en-GB" dirty="0">
                <a:solidFill>
                  <a:srgbClr val="7030A0"/>
                </a:solidFill>
                <a:latin typeface="Arial" panose="020B0604020202020204" pitchFamily="34" charset="0"/>
                <a:cs typeface="Arial" panose="020B0604020202020204" pitchFamily="34" charset="0"/>
              </a:rPr>
              <a:t>Course Rep Coffee &amp; Cakes Sessions</a:t>
            </a:r>
          </a:p>
          <a:p>
            <a:pPr marL="0" indent="0">
              <a:buNone/>
            </a:pPr>
            <a:r>
              <a:rPr lang="en-GB" dirty="0">
                <a:solidFill>
                  <a:srgbClr val="7030A0"/>
                </a:solidFill>
                <a:latin typeface="Arial" panose="020B0604020202020204" pitchFamily="34" charset="0"/>
                <a:cs typeface="Arial" panose="020B0604020202020204" pitchFamily="34" charset="0"/>
              </a:rPr>
              <a:t>Course Rep and Exec parties</a:t>
            </a:r>
          </a:p>
          <a:p>
            <a:pPr marL="0" indent="0">
              <a:buNone/>
            </a:pPr>
            <a:r>
              <a:rPr lang="en-GB" dirty="0">
                <a:solidFill>
                  <a:srgbClr val="7030A0"/>
                </a:solidFill>
                <a:latin typeface="Arial" panose="020B0604020202020204" pitchFamily="34" charset="0"/>
                <a:cs typeface="Arial" panose="020B0604020202020204" pitchFamily="34" charset="0"/>
              </a:rPr>
              <a:t>Course Rep and Exec Awards</a:t>
            </a:r>
          </a:p>
          <a:p>
            <a:pPr marL="0" indent="0">
              <a:buNone/>
            </a:pPr>
            <a:r>
              <a:rPr lang="en-GB" dirty="0" smtClean="0">
                <a:solidFill>
                  <a:srgbClr val="7030A0"/>
                </a:solidFill>
                <a:latin typeface="Arial" panose="020B0604020202020204" pitchFamily="34" charset="0"/>
                <a:cs typeface="Arial" panose="020B0604020202020204" pitchFamily="34" charset="0"/>
              </a:rPr>
              <a:t>Lunch &amp; Learn</a:t>
            </a:r>
            <a:endParaRPr lang="en-GB" dirty="0">
              <a:solidFill>
                <a:srgbClr val="7030A0"/>
              </a:solidFill>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pPr marL="0" indent="0">
              <a:buNone/>
            </a:pPr>
            <a:endParaRPr lang="en-GB" dirty="0">
              <a:latin typeface="Arial" panose="020B0604020202020204" pitchFamily="34" charset="0"/>
              <a:cs typeface="Arial" panose="020B0604020202020204" pitchFamily="34" charset="0"/>
            </a:endParaRPr>
          </a:p>
          <a:p>
            <a:pPr marL="0" indent="0">
              <a:buNone/>
            </a:pPr>
            <a:endParaRPr lang="en-GB" dirty="0">
              <a:latin typeface="Arial" panose="020B0604020202020204" pitchFamily="34" charset="0"/>
              <a:cs typeface="Arial" panose="020B0604020202020204" pitchFamily="34" charset="0"/>
            </a:endParaRPr>
          </a:p>
          <a:p>
            <a:pPr marL="0" indent="0">
              <a:buNone/>
            </a:pPr>
            <a:endParaRPr lang="en-GB" dirty="0">
              <a:latin typeface="Arial" panose="020B0604020202020204" pitchFamily="34" charset="0"/>
              <a:cs typeface="Arial" panose="020B0604020202020204" pitchFamily="34" charset="0"/>
            </a:endParaRPr>
          </a:p>
        </p:txBody>
      </p:sp>
      <p:sp>
        <p:nvSpPr>
          <p:cNvPr id="3" name="Rectangle 2"/>
          <p:cNvSpPr/>
          <p:nvPr/>
        </p:nvSpPr>
        <p:spPr>
          <a:xfrm>
            <a:off x="980194" y="282925"/>
            <a:ext cx="3738524" cy="584775"/>
          </a:xfrm>
          <a:prstGeom prst="rect">
            <a:avLst/>
          </a:prstGeom>
        </p:spPr>
        <p:txBody>
          <a:bodyPr wrap="none">
            <a:spAutoFit/>
          </a:bodyPr>
          <a:lstStyle/>
          <a:p>
            <a:r>
              <a:rPr lang="en-GB" sz="3200" dirty="0">
                <a:solidFill>
                  <a:srgbClr val="5C5D61"/>
                </a:solidFill>
                <a:latin typeface="Arial" panose="020B0604020202020204" pitchFamily="34" charset="0"/>
                <a:cs typeface="Arial" panose="020B0604020202020204" pitchFamily="34" charset="0"/>
              </a:rPr>
              <a:t>Course Rep </a:t>
            </a:r>
            <a:r>
              <a:rPr lang="en-GB" sz="3200" dirty="0" smtClean="0">
                <a:solidFill>
                  <a:srgbClr val="5C5D61"/>
                </a:solidFill>
                <a:latin typeface="Arial" panose="020B0604020202020204" pitchFamily="34" charset="0"/>
                <a:cs typeface="Arial" panose="020B0604020202020204" pitchFamily="34" charset="0"/>
              </a:rPr>
              <a:t>Events</a:t>
            </a:r>
            <a:endParaRPr lang="en-GB" sz="3200" dirty="0">
              <a:solidFill>
                <a:srgbClr val="5C5D61"/>
              </a:solidFill>
            </a:endParaRPr>
          </a:p>
        </p:txBody>
      </p:sp>
    </p:spTree>
    <p:extLst>
      <p:ext uri="{BB962C8B-B14F-4D97-AF65-F5344CB8AC3E}">
        <p14:creationId xmlns:p14="http://schemas.microsoft.com/office/powerpoint/2010/main" val="686518409"/>
      </p:ext>
    </p:extLst>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robrien\AppData\Local\Microsoft\Windows\Temporary Internet Files\Content.IE5\U2PW903X\question_makrs_cutie_mark_by_rildraw-d4byewl[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9632" y="1484784"/>
            <a:ext cx="6048672" cy="466481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954832" y="413657"/>
            <a:ext cx="3853543" cy="584775"/>
          </a:xfrm>
          <a:prstGeom prst="rect">
            <a:avLst/>
          </a:prstGeom>
          <a:noFill/>
        </p:spPr>
        <p:txBody>
          <a:bodyPr wrap="square" rtlCol="0">
            <a:spAutoFit/>
          </a:bodyPr>
          <a:lstStyle/>
          <a:p>
            <a:r>
              <a:rPr lang="en-GB" sz="3200" dirty="0" smtClean="0"/>
              <a:t>Questions</a:t>
            </a:r>
            <a:endParaRPr lang="en-GB" sz="3200" dirty="0"/>
          </a:p>
        </p:txBody>
      </p:sp>
    </p:spTree>
    <p:extLst>
      <p:ext uri="{BB962C8B-B14F-4D97-AF65-F5344CB8AC3E}">
        <p14:creationId xmlns:p14="http://schemas.microsoft.com/office/powerpoint/2010/main" val="3069414800"/>
      </p:ext>
    </p:extLst>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s://www.warwicksu.com/pageassets/democracy/officers/education/liam2.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4124"/>
          <a:stretch/>
        </p:blipFill>
        <p:spPr bwMode="auto">
          <a:xfrm>
            <a:off x="1507725" y="5013952"/>
            <a:ext cx="2430352" cy="184404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https://www.warwicksu.com/pageassets/democracy/officers/postgraduate/emily2.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6267"/>
          <a:stretch/>
        </p:blipFill>
        <p:spPr bwMode="auto">
          <a:xfrm>
            <a:off x="5904690" y="5201816"/>
            <a:ext cx="1766907" cy="165618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507725" y="1508497"/>
            <a:ext cx="6307282" cy="3693319"/>
          </a:xfrm>
          <a:prstGeom prst="rect">
            <a:avLst/>
          </a:prstGeom>
        </p:spPr>
        <p:txBody>
          <a:bodyPr wrap="square">
            <a:spAutoFit/>
          </a:bodyPr>
          <a:lstStyle/>
          <a:p>
            <a:pPr algn="ctr"/>
            <a:r>
              <a:rPr lang="en-GB" b="1" dirty="0">
                <a:solidFill>
                  <a:srgbClr val="5C5D61"/>
                </a:solidFill>
              </a:rPr>
              <a:t>Liam Jackson - Education Officer </a:t>
            </a:r>
            <a:r>
              <a:rPr lang="en-GB" dirty="0" smtClean="0">
                <a:solidFill>
                  <a:srgbClr val="5C5D61"/>
                </a:solidFill>
                <a:hlinkClick r:id="rId5"/>
              </a:rPr>
              <a:t>education@warwicksu.com</a:t>
            </a:r>
            <a:r>
              <a:rPr lang="en-GB" dirty="0" smtClean="0">
                <a:solidFill>
                  <a:srgbClr val="5C5D61"/>
                </a:solidFill>
              </a:rPr>
              <a:t> </a:t>
            </a:r>
            <a:endParaRPr lang="en-GB" dirty="0">
              <a:solidFill>
                <a:srgbClr val="5C5D61"/>
              </a:solidFill>
            </a:endParaRPr>
          </a:p>
          <a:p>
            <a:pPr algn="ctr"/>
            <a:r>
              <a:rPr lang="en-GB" b="1" dirty="0">
                <a:solidFill>
                  <a:srgbClr val="5C5D61"/>
                </a:solidFill>
              </a:rPr>
              <a:t>Maisie Hicklin - UG Academic Voice Coordinator</a:t>
            </a:r>
          </a:p>
          <a:p>
            <a:pPr algn="ctr"/>
            <a:r>
              <a:rPr lang="en-GB" dirty="0" smtClean="0">
                <a:solidFill>
                  <a:srgbClr val="5C5D61"/>
                </a:solidFill>
                <a:hlinkClick r:id="rId6"/>
              </a:rPr>
              <a:t>Maisie.Hicklin@warwicksu.com</a:t>
            </a:r>
            <a:r>
              <a:rPr lang="en-GB" dirty="0" smtClean="0">
                <a:solidFill>
                  <a:srgbClr val="5C5D61"/>
                </a:solidFill>
              </a:rPr>
              <a:t>  </a:t>
            </a:r>
          </a:p>
          <a:p>
            <a:pPr algn="ctr"/>
            <a:endParaRPr lang="en-GB" dirty="0">
              <a:solidFill>
                <a:srgbClr val="5C5D61"/>
              </a:solidFill>
            </a:endParaRPr>
          </a:p>
          <a:p>
            <a:pPr algn="ctr"/>
            <a:r>
              <a:rPr lang="en-GB" b="1" dirty="0">
                <a:solidFill>
                  <a:srgbClr val="5C5D61"/>
                </a:solidFill>
              </a:rPr>
              <a:t>Emily Dunford – Postgraduate Officer </a:t>
            </a:r>
            <a:r>
              <a:rPr lang="en-GB" dirty="0" smtClean="0">
                <a:solidFill>
                  <a:srgbClr val="5C5D61"/>
                </a:solidFill>
                <a:hlinkClick r:id="rId7"/>
              </a:rPr>
              <a:t>postgrads@warwicksu.com</a:t>
            </a:r>
            <a:r>
              <a:rPr lang="en-GB" dirty="0" smtClean="0">
                <a:solidFill>
                  <a:srgbClr val="5C5D61"/>
                </a:solidFill>
              </a:rPr>
              <a:t> </a:t>
            </a:r>
            <a:endParaRPr lang="en-GB" dirty="0">
              <a:solidFill>
                <a:srgbClr val="5C5D61"/>
              </a:solidFill>
            </a:endParaRPr>
          </a:p>
          <a:p>
            <a:pPr algn="ctr"/>
            <a:r>
              <a:rPr lang="en-GB" b="1" smtClean="0">
                <a:solidFill>
                  <a:srgbClr val="5C5D61"/>
                </a:solidFill>
              </a:rPr>
              <a:t>Nathalie </a:t>
            </a:r>
            <a:r>
              <a:rPr lang="en-GB" b="1" dirty="0">
                <a:solidFill>
                  <a:srgbClr val="5C5D61"/>
                </a:solidFill>
              </a:rPr>
              <a:t>Key – PG Academic Voice </a:t>
            </a:r>
            <a:r>
              <a:rPr lang="en-GB" b="1">
                <a:solidFill>
                  <a:srgbClr val="5C5D61"/>
                </a:solidFill>
              </a:rPr>
              <a:t>Coordinator </a:t>
            </a:r>
            <a:r>
              <a:rPr lang="en-GB" smtClean="0">
                <a:solidFill>
                  <a:srgbClr val="5C5D61"/>
                </a:solidFill>
                <a:hlinkClick r:id="rId8"/>
              </a:rPr>
              <a:t>Nathalie.Key@warwicksu.com</a:t>
            </a:r>
            <a:r>
              <a:rPr lang="en-GB" smtClean="0">
                <a:solidFill>
                  <a:srgbClr val="5C5D61"/>
                </a:solidFill>
              </a:rPr>
              <a:t> </a:t>
            </a:r>
            <a:endParaRPr lang="en-GB" dirty="0" smtClean="0">
              <a:solidFill>
                <a:srgbClr val="5C5D61"/>
              </a:solidFill>
            </a:endParaRPr>
          </a:p>
          <a:p>
            <a:pPr algn="ctr"/>
            <a:endParaRPr lang="en-GB" dirty="0">
              <a:solidFill>
                <a:srgbClr val="5C5D61"/>
              </a:solidFill>
            </a:endParaRPr>
          </a:p>
          <a:p>
            <a:pPr algn="ctr"/>
            <a:endParaRPr lang="en-GB" dirty="0" smtClean="0">
              <a:solidFill>
                <a:srgbClr val="5C5D61"/>
              </a:solidFill>
            </a:endParaRPr>
          </a:p>
          <a:p>
            <a:pPr algn="ctr"/>
            <a:r>
              <a:rPr lang="en-GB" dirty="0" smtClean="0">
                <a:solidFill>
                  <a:srgbClr val="5C5D61"/>
                </a:solidFill>
                <a:hlinkClick r:id="rId9"/>
              </a:rPr>
              <a:t>sslc@warwicksu.com</a:t>
            </a:r>
            <a:endParaRPr lang="en-GB" dirty="0" smtClean="0">
              <a:solidFill>
                <a:srgbClr val="5C5D61"/>
              </a:solidFill>
            </a:endParaRPr>
          </a:p>
          <a:p>
            <a:pPr algn="ctr"/>
            <a:r>
              <a:rPr lang="en-GB" dirty="0" smtClean="0">
                <a:solidFill>
                  <a:srgbClr val="5C5D61"/>
                </a:solidFill>
                <a:hlinkClick r:id="rId10"/>
              </a:rPr>
              <a:t>warwicksu.com/</a:t>
            </a:r>
            <a:r>
              <a:rPr lang="en-GB" dirty="0" err="1" smtClean="0">
                <a:solidFill>
                  <a:srgbClr val="5C5D61"/>
                </a:solidFill>
                <a:hlinkClick r:id="rId10"/>
              </a:rPr>
              <a:t>sslc</a:t>
            </a:r>
            <a:r>
              <a:rPr lang="en-GB" dirty="0" smtClean="0">
                <a:solidFill>
                  <a:srgbClr val="5C5D61"/>
                </a:solidFill>
              </a:rPr>
              <a:t> </a:t>
            </a:r>
            <a:endParaRPr lang="en-GB" dirty="0">
              <a:solidFill>
                <a:srgbClr val="5C5D61"/>
              </a:solidFill>
            </a:endParaRPr>
          </a:p>
        </p:txBody>
      </p:sp>
      <p:sp>
        <p:nvSpPr>
          <p:cNvPr id="7" name="Rectangle 6"/>
          <p:cNvSpPr/>
          <p:nvPr/>
        </p:nvSpPr>
        <p:spPr>
          <a:xfrm>
            <a:off x="716973" y="430888"/>
            <a:ext cx="10151918" cy="400110"/>
          </a:xfrm>
          <a:prstGeom prst="rect">
            <a:avLst/>
          </a:prstGeom>
        </p:spPr>
        <p:txBody>
          <a:bodyPr wrap="square">
            <a:spAutoFit/>
          </a:bodyPr>
          <a:lstStyle/>
          <a:p>
            <a:r>
              <a:rPr lang="en-GB" sz="2000" dirty="0">
                <a:solidFill>
                  <a:srgbClr val="5C5D61"/>
                </a:solidFill>
                <a:latin typeface="Arial" panose="020B0604020202020204" pitchFamily="34" charset="0"/>
                <a:cs typeface="Arial" panose="020B0604020202020204" pitchFamily="34" charset="0"/>
              </a:rPr>
              <a:t>Thanks for coming and all the </a:t>
            </a:r>
            <a:r>
              <a:rPr lang="en-GB" sz="2000" dirty="0" smtClean="0">
                <a:solidFill>
                  <a:srgbClr val="5C5D61"/>
                </a:solidFill>
                <a:latin typeface="Arial" panose="020B0604020202020204" pitchFamily="34" charset="0"/>
                <a:cs typeface="Arial" panose="020B0604020202020204" pitchFamily="34" charset="0"/>
              </a:rPr>
              <a:t>very best </a:t>
            </a:r>
            <a:r>
              <a:rPr lang="en-GB" sz="2000" dirty="0">
                <a:solidFill>
                  <a:srgbClr val="5C5D61"/>
                </a:solidFill>
                <a:latin typeface="Arial" panose="020B0604020202020204" pitchFamily="34" charset="0"/>
                <a:cs typeface="Arial" panose="020B0604020202020204" pitchFamily="34" charset="0"/>
              </a:rPr>
              <a:t>for your year as a course rep!</a:t>
            </a:r>
            <a:endParaRPr lang="en-GB" sz="2000" dirty="0">
              <a:solidFill>
                <a:srgbClr val="5C5D61"/>
              </a:solidFill>
            </a:endParaRPr>
          </a:p>
        </p:txBody>
      </p:sp>
    </p:spTree>
    <p:extLst>
      <p:ext uri="{BB962C8B-B14F-4D97-AF65-F5344CB8AC3E}">
        <p14:creationId xmlns:p14="http://schemas.microsoft.com/office/powerpoint/2010/main" val="2933083057"/>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447095" y="359808"/>
            <a:ext cx="7063493" cy="628733"/>
          </a:xfrm>
          <a:prstGeom prst="rect">
            <a:avLst/>
          </a:prstGeom>
        </p:spPr>
        <p:txBody>
          <a:bodyPr anchor="t">
            <a:normAutofit/>
          </a:bodyPr>
          <a:lstStyle>
            <a:lvl1pPr algn="l" defTabSz="914400" rtl="0" eaLnBrk="1" latinLnBrk="0" hangingPunct="1">
              <a:lnSpc>
                <a:spcPct val="90000"/>
              </a:lnSpc>
              <a:spcBef>
                <a:spcPct val="0"/>
              </a:spcBef>
              <a:buNone/>
              <a:defRPr sz="4400" kern="1200" baseline="0">
                <a:solidFill>
                  <a:srgbClr val="5C5D61"/>
                </a:solidFill>
                <a:latin typeface="+mj-lt"/>
                <a:ea typeface="+mj-ea"/>
                <a:cs typeface="+mj-cs"/>
              </a:defRPr>
            </a:lvl1pPr>
          </a:lstStyle>
          <a:p>
            <a:r>
              <a:rPr lang="en-GB" sz="3200" dirty="0">
                <a:latin typeface="Arial" panose="020B0604020202020204" pitchFamily="34" charset="0"/>
                <a:cs typeface="Arial" panose="020B0604020202020204" pitchFamily="34" charset="0"/>
              </a:rPr>
              <a:t>You are part of the SU!</a:t>
            </a:r>
            <a:endParaRPr lang="en-US" sz="3000" b="1" dirty="0">
              <a:solidFill>
                <a:schemeClr val="tx1">
                  <a:lumMod val="65000"/>
                  <a:lumOff val="35000"/>
                </a:schemeClr>
              </a:solidFill>
              <a:latin typeface="Arial" charset="0"/>
              <a:ea typeface="Arial" charset="0"/>
              <a:cs typeface="Arial" charset="0"/>
            </a:endParaRPr>
          </a:p>
        </p:txBody>
      </p:sp>
      <p:sp>
        <p:nvSpPr>
          <p:cNvPr id="3" name="Text Placeholder 2"/>
          <p:cNvSpPr txBox="1">
            <a:spLocks/>
          </p:cNvSpPr>
          <p:nvPr/>
        </p:nvSpPr>
        <p:spPr>
          <a:xfrm>
            <a:off x="1447095" y="1453072"/>
            <a:ext cx="7063493" cy="4283494"/>
          </a:xfrm>
          <a:prstGeom prst="rect">
            <a:avLst/>
          </a:prstGeom>
        </p:spPr>
        <p:txBody>
          <a:bodyPr>
            <a:normAutofit fontScale="77500" lnSpcReduction="20000"/>
          </a:bodyPr>
          <a:lstStyle>
            <a:lvl1pPr marL="342900" indent="-342900" algn="l" defTabSz="914400" rtl="0" eaLnBrk="1" latinLnBrk="0" hangingPunct="1">
              <a:lnSpc>
                <a:spcPct val="90000"/>
              </a:lnSpc>
              <a:spcBef>
                <a:spcPts val="1000"/>
              </a:spcBef>
              <a:buFont typeface="Arial" panose="020B0604020202020204" pitchFamily="34" charset="0"/>
              <a:buChar char="•"/>
              <a:defRPr sz="2800" kern="1200" baseline="0">
                <a:solidFill>
                  <a:srgbClr val="5C5D6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b="1" i="1" dirty="0">
                <a:latin typeface="Arial" panose="020B0604020202020204" pitchFamily="34" charset="0"/>
                <a:cs typeface="Arial" panose="020B0604020202020204" pitchFamily="34" charset="0"/>
              </a:rPr>
              <a:t>“Positively impacting students' lives at Warwick and beyond</a:t>
            </a:r>
            <a:r>
              <a:rPr lang="en-GB" b="1" i="1" dirty="0" smtClean="0">
                <a:latin typeface="Arial" panose="020B0604020202020204" pitchFamily="34" charset="0"/>
                <a:cs typeface="Arial" panose="020B0604020202020204" pitchFamily="34" charset="0"/>
              </a:rPr>
              <a:t>”</a:t>
            </a:r>
            <a:endParaRPr lang="en-GB" b="1" i="1" dirty="0">
              <a:latin typeface="Arial" panose="020B0604020202020204" pitchFamily="34" charset="0"/>
              <a:cs typeface="Arial" panose="020B0604020202020204" pitchFamily="34" charset="0"/>
            </a:endParaRPr>
          </a:p>
          <a:p>
            <a:pPr marL="285750" indent="-285750"/>
            <a:r>
              <a:rPr lang="en-GB" dirty="0">
                <a:latin typeface="Arial" panose="020B0604020202020204" pitchFamily="34" charset="0"/>
                <a:cs typeface="Arial" panose="020B0604020202020204" pitchFamily="34" charset="0"/>
              </a:rPr>
              <a:t>Democratically run</a:t>
            </a:r>
          </a:p>
          <a:p>
            <a:pPr marL="285750" indent="-285750"/>
            <a:r>
              <a:rPr lang="en-GB" dirty="0" smtClean="0">
                <a:latin typeface="Arial" panose="020B0604020202020204" pitchFamily="34" charset="0"/>
                <a:cs typeface="Arial" panose="020B0604020202020204" pitchFamily="34" charset="0"/>
              </a:rPr>
              <a:t>Charity</a:t>
            </a:r>
          </a:p>
          <a:p>
            <a:pPr marL="285750" indent="-285750"/>
            <a:endParaRPr lang="en-GB" dirty="0">
              <a:latin typeface="Arial" panose="020B0604020202020204" pitchFamily="34" charset="0"/>
              <a:cs typeface="Arial" panose="020B0604020202020204" pitchFamily="34" charset="0"/>
            </a:endParaRPr>
          </a:p>
          <a:p>
            <a:pPr marL="0" indent="0">
              <a:buNone/>
            </a:pPr>
            <a:r>
              <a:rPr lang="en-GB" dirty="0" smtClean="0">
                <a:latin typeface="Arial" panose="020B0604020202020204" pitchFamily="34" charset="0"/>
                <a:cs typeface="Arial" panose="020B0604020202020204" pitchFamily="34" charset="0"/>
              </a:rPr>
              <a:t>Our Outlets fund:</a:t>
            </a:r>
          </a:p>
          <a:p>
            <a:r>
              <a:rPr lang="en-GB" dirty="0">
                <a:latin typeface="Arial" panose="020B0604020202020204" pitchFamily="34" charset="0"/>
                <a:cs typeface="Arial" panose="020B0604020202020204" pitchFamily="34" charset="0"/>
              </a:rPr>
              <a:t>Democracy</a:t>
            </a:r>
          </a:p>
          <a:p>
            <a:r>
              <a:rPr lang="en-GB" dirty="0">
                <a:latin typeface="Arial" panose="020B0604020202020204" pitchFamily="34" charset="0"/>
                <a:cs typeface="Arial" panose="020B0604020202020204" pitchFamily="34" charset="0"/>
              </a:rPr>
              <a:t>Academic representation (you!)</a:t>
            </a:r>
          </a:p>
          <a:p>
            <a:r>
              <a:rPr lang="en-GB" dirty="0">
                <a:latin typeface="Arial" panose="020B0604020202020204" pitchFamily="34" charset="0"/>
                <a:cs typeface="Arial" panose="020B0604020202020204" pitchFamily="34" charset="0"/>
              </a:rPr>
              <a:t>Campaigning: local, regional and national</a:t>
            </a:r>
          </a:p>
          <a:p>
            <a:r>
              <a:rPr lang="en-GB" dirty="0">
                <a:latin typeface="Arial" panose="020B0604020202020204" pitchFamily="34" charset="0"/>
                <a:cs typeface="Arial" panose="020B0604020202020204" pitchFamily="34" charset="0"/>
              </a:rPr>
              <a:t>Opportunities: jobs &amp; volunteering</a:t>
            </a:r>
          </a:p>
          <a:p>
            <a:r>
              <a:rPr lang="en-GB" dirty="0">
                <a:latin typeface="Arial" panose="020B0604020202020204" pitchFamily="34" charset="0"/>
                <a:cs typeface="Arial" panose="020B0604020202020204" pitchFamily="34" charset="0"/>
              </a:rPr>
              <a:t>Student Advice Centre</a:t>
            </a:r>
          </a:p>
          <a:p>
            <a:r>
              <a:rPr lang="en-GB" dirty="0">
                <a:latin typeface="Arial" panose="020B0604020202020204" pitchFamily="34" charset="0"/>
                <a:cs typeface="Arial" panose="020B0604020202020204" pitchFamily="34" charset="0"/>
              </a:rPr>
              <a:t>Over 300 sports clubs and student societies!</a:t>
            </a:r>
          </a:p>
          <a:p>
            <a:pPr marL="0" indent="0">
              <a:buNone/>
            </a:pPr>
            <a:endParaRPr lang="en-GB" dirty="0">
              <a:latin typeface="Arial" panose="020B0604020202020204" pitchFamily="34" charset="0"/>
              <a:cs typeface="Arial" panose="020B0604020202020204" pitchFamily="34" charset="0"/>
            </a:endParaRPr>
          </a:p>
        </p:txBody>
      </p:sp>
      <p:sp>
        <p:nvSpPr>
          <p:cNvPr id="4" name="TextBox 3"/>
          <p:cNvSpPr txBox="1"/>
          <p:nvPr/>
        </p:nvSpPr>
        <p:spPr>
          <a:xfrm>
            <a:off x="2741658" y="6026918"/>
            <a:ext cx="4199291" cy="646331"/>
          </a:xfrm>
          <a:prstGeom prst="rect">
            <a:avLst/>
          </a:prstGeom>
          <a:noFill/>
        </p:spPr>
        <p:txBody>
          <a:bodyPr wrap="none" rtlCol="0">
            <a:spAutoFit/>
          </a:bodyPr>
          <a:lstStyle/>
          <a:p>
            <a:r>
              <a:rPr lang="en-GB" sz="3600" dirty="0" smtClean="0">
                <a:solidFill>
                  <a:srgbClr val="5C5D61"/>
                </a:solidFill>
              </a:rPr>
              <a:t>GET INVOLVED! </a:t>
            </a:r>
            <a:r>
              <a:rPr lang="en-GB" sz="3600" dirty="0" smtClean="0">
                <a:solidFill>
                  <a:srgbClr val="5C5D61"/>
                </a:solidFill>
                <a:sym typeface="Wingdings" panose="05000000000000000000" pitchFamily="2" charset="2"/>
              </a:rPr>
              <a:t></a:t>
            </a:r>
            <a:endParaRPr lang="en-GB" sz="3600" dirty="0">
              <a:solidFill>
                <a:srgbClr val="5C5D61"/>
              </a:solidFill>
            </a:endParaRPr>
          </a:p>
        </p:txBody>
      </p:sp>
    </p:spTree>
    <p:extLst>
      <p:ext uri="{BB962C8B-B14F-4D97-AF65-F5344CB8AC3E}">
        <p14:creationId xmlns:p14="http://schemas.microsoft.com/office/powerpoint/2010/main" val="1530714995"/>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 may contain: 8 people, people smiling, people standing, outdoor and natur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5688" y="862030"/>
            <a:ext cx="8654946" cy="474915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91885" y="255682"/>
            <a:ext cx="5961413" cy="523220"/>
          </a:xfrm>
          <a:prstGeom prst="rect">
            <a:avLst/>
          </a:prstGeom>
          <a:noFill/>
        </p:spPr>
        <p:txBody>
          <a:bodyPr wrap="square" rtlCol="0">
            <a:spAutoFit/>
          </a:bodyPr>
          <a:lstStyle/>
          <a:p>
            <a:r>
              <a:rPr lang="en-GB" sz="2800" dirty="0" smtClean="0"/>
              <a:t>Your Sabbatical Officers!</a:t>
            </a:r>
            <a:endParaRPr lang="en-GB" sz="2800" dirty="0"/>
          </a:p>
        </p:txBody>
      </p:sp>
    </p:spTree>
    <p:extLst>
      <p:ext uri="{BB962C8B-B14F-4D97-AF65-F5344CB8AC3E}">
        <p14:creationId xmlns:p14="http://schemas.microsoft.com/office/powerpoint/2010/main" val="1028404853"/>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9SjE6Qk0HM"/>
          <p:cNvPicPr>
            <a:picLocks noRot="1" noChangeAspect="1"/>
          </p:cNvPicPr>
          <p:nvPr>
            <a:videoFile r:link="rId1"/>
          </p:nvPr>
        </p:nvPicPr>
        <p:blipFill>
          <a:blip r:embed="rId4"/>
          <a:stretch>
            <a:fillRect/>
          </a:stretch>
        </p:blipFill>
        <p:spPr>
          <a:xfrm>
            <a:off x="0" y="0"/>
            <a:ext cx="9144000" cy="5143500"/>
          </a:xfrm>
          <a:prstGeom prst="rect">
            <a:avLst/>
          </a:prstGeom>
        </p:spPr>
      </p:pic>
    </p:spTree>
    <p:extLst>
      <p:ext uri="{BB962C8B-B14F-4D97-AF65-F5344CB8AC3E}">
        <p14:creationId xmlns:p14="http://schemas.microsoft.com/office/powerpoint/2010/main" val="11970340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5"/>
          <p:cNvGraphicFramePr>
            <a:graphicFrameLocks/>
          </p:cNvGraphicFramePr>
          <p:nvPr>
            <p:extLst>
              <p:ext uri="{D42A27DB-BD31-4B8C-83A1-F6EECF244321}">
                <p14:modId xmlns:p14="http://schemas.microsoft.com/office/powerpoint/2010/main" val="2206394288"/>
              </p:ext>
            </p:extLst>
          </p:nvPr>
        </p:nvGraphicFramePr>
        <p:xfrm>
          <a:off x="1619992" y="1057396"/>
          <a:ext cx="6878782" cy="47639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0270827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graphicEl>
                                              <a:dgm id="{7D328BC7-E655-40EF-B0C5-6457C0437341}"/>
                                            </p:graphicEl>
                                          </p:spTgt>
                                        </p:tgtEl>
                                        <p:attrNameLst>
                                          <p:attrName>style.visibility</p:attrName>
                                        </p:attrNameLst>
                                      </p:cBhvr>
                                      <p:to>
                                        <p:strVal val="visible"/>
                                      </p:to>
                                    </p:set>
                                    <p:animEffect transition="in" filter="fade">
                                      <p:cBhvr>
                                        <p:cTn id="7" dur="1000"/>
                                        <p:tgtEl>
                                          <p:spTgt spid="2">
                                            <p:graphicEl>
                                              <a:dgm id="{7D328BC7-E655-40EF-B0C5-6457C0437341}"/>
                                            </p:graphicEl>
                                          </p:spTgt>
                                        </p:tgtEl>
                                      </p:cBhvr>
                                    </p:animEffect>
                                    <p:anim calcmode="lin" valueType="num">
                                      <p:cBhvr>
                                        <p:cTn id="8" dur="1000" fill="hold"/>
                                        <p:tgtEl>
                                          <p:spTgt spid="2">
                                            <p:graphicEl>
                                              <a:dgm id="{7D328BC7-E655-40EF-B0C5-6457C0437341}"/>
                                            </p:graphicEl>
                                          </p:spTgt>
                                        </p:tgtEl>
                                        <p:attrNameLst>
                                          <p:attrName>ppt_x</p:attrName>
                                        </p:attrNameLst>
                                      </p:cBhvr>
                                      <p:tavLst>
                                        <p:tav tm="0">
                                          <p:val>
                                            <p:strVal val="#ppt_x"/>
                                          </p:val>
                                        </p:tav>
                                        <p:tav tm="100000">
                                          <p:val>
                                            <p:strVal val="#ppt_x"/>
                                          </p:val>
                                        </p:tav>
                                      </p:tavLst>
                                    </p:anim>
                                    <p:anim calcmode="lin" valueType="num">
                                      <p:cBhvr>
                                        <p:cTn id="9" dur="1000" fill="hold"/>
                                        <p:tgtEl>
                                          <p:spTgt spid="2">
                                            <p:graphicEl>
                                              <a:dgm id="{7D328BC7-E655-40EF-B0C5-6457C0437341}"/>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graphicEl>
                                              <a:dgm id="{2CAFD3E7-B5C5-4E9B-82F6-C91DA261E57C}"/>
                                            </p:graphicEl>
                                          </p:spTgt>
                                        </p:tgtEl>
                                        <p:attrNameLst>
                                          <p:attrName>style.visibility</p:attrName>
                                        </p:attrNameLst>
                                      </p:cBhvr>
                                      <p:to>
                                        <p:strVal val="visible"/>
                                      </p:to>
                                    </p:set>
                                    <p:animEffect transition="in" filter="fade">
                                      <p:cBhvr>
                                        <p:cTn id="14" dur="1000"/>
                                        <p:tgtEl>
                                          <p:spTgt spid="2">
                                            <p:graphicEl>
                                              <a:dgm id="{2CAFD3E7-B5C5-4E9B-82F6-C91DA261E57C}"/>
                                            </p:graphicEl>
                                          </p:spTgt>
                                        </p:tgtEl>
                                      </p:cBhvr>
                                    </p:animEffect>
                                    <p:anim calcmode="lin" valueType="num">
                                      <p:cBhvr>
                                        <p:cTn id="15" dur="1000" fill="hold"/>
                                        <p:tgtEl>
                                          <p:spTgt spid="2">
                                            <p:graphicEl>
                                              <a:dgm id="{2CAFD3E7-B5C5-4E9B-82F6-C91DA261E57C}"/>
                                            </p:graphicEl>
                                          </p:spTgt>
                                        </p:tgtEl>
                                        <p:attrNameLst>
                                          <p:attrName>ppt_x</p:attrName>
                                        </p:attrNameLst>
                                      </p:cBhvr>
                                      <p:tavLst>
                                        <p:tav tm="0">
                                          <p:val>
                                            <p:strVal val="#ppt_x"/>
                                          </p:val>
                                        </p:tav>
                                        <p:tav tm="100000">
                                          <p:val>
                                            <p:strVal val="#ppt_x"/>
                                          </p:val>
                                        </p:tav>
                                      </p:tavLst>
                                    </p:anim>
                                    <p:anim calcmode="lin" valueType="num">
                                      <p:cBhvr>
                                        <p:cTn id="16" dur="1000" fill="hold"/>
                                        <p:tgtEl>
                                          <p:spTgt spid="2">
                                            <p:graphicEl>
                                              <a:dgm id="{2CAFD3E7-B5C5-4E9B-82F6-C91DA261E57C}"/>
                                            </p:graphic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graphicEl>
                                              <a:dgm id="{F512140E-BA94-4328-A42A-B3CF37ED5C30}"/>
                                            </p:graphicEl>
                                          </p:spTgt>
                                        </p:tgtEl>
                                        <p:attrNameLst>
                                          <p:attrName>style.visibility</p:attrName>
                                        </p:attrNameLst>
                                      </p:cBhvr>
                                      <p:to>
                                        <p:strVal val="visible"/>
                                      </p:to>
                                    </p:set>
                                    <p:animEffect transition="in" filter="fade">
                                      <p:cBhvr>
                                        <p:cTn id="21" dur="1000"/>
                                        <p:tgtEl>
                                          <p:spTgt spid="2">
                                            <p:graphicEl>
                                              <a:dgm id="{F512140E-BA94-4328-A42A-B3CF37ED5C30}"/>
                                            </p:graphicEl>
                                          </p:spTgt>
                                        </p:tgtEl>
                                      </p:cBhvr>
                                    </p:animEffect>
                                    <p:anim calcmode="lin" valueType="num">
                                      <p:cBhvr>
                                        <p:cTn id="22" dur="1000" fill="hold"/>
                                        <p:tgtEl>
                                          <p:spTgt spid="2">
                                            <p:graphicEl>
                                              <a:dgm id="{F512140E-BA94-4328-A42A-B3CF37ED5C30}"/>
                                            </p:graphicEl>
                                          </p:spTgt>
                                        </p:tgtEl>
                                        <p:attrNameLst>
                                          <p:attrName>ppt_x</p:attrName>
                                        </p:attrNameLst>
                                      </p:cBhvr>
                                      <p:tavLst>
                                        <p:tav tm="0">
                                          <p:val>
                                            <p:strVal val="#ppt_x"/>
                                          </p:val>
                                        </p:tav>
                                        <p:tav tm="100000">
                                          <p:val>
                                            <p:strVal val="#ppt_x"/>
                                          </p:val>
                                        </p:tav>
                                      </p:tavLst>
                                    </p:anim>
                                    <p:anim calcmode="lin" valueType="num">
                                      <p:cBhvr>
                                        <p:cTn id="23" dur="1000" fill="hold"/>
                                        <p:tgtEl>
                                          <p:spTgt spid="2">
                                            <p:graphicEl>
                                              <a:dgm id="{F512140E-BA94-4328-A42A-B3CF37ED5C30}"/>
                                            </p:graphic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graphicEl>
                                              <a:dgm id="{965B9536-8963-4993-8690-395A9C3E8FC5}"/>
                                            </p:graphicEl>
                                          </p:spTgt>
                                        </p:tgtEl>
                                        <p:attrNameLst>
                                          <p:attrName>style.visibility</p:attrName>
                                        </p:attrNameLst>
                                      </p:cBhvr>
                                      <p:to>
                                        <p:strVal val="visible"/>
                                      </p:to>
                                    </p:set>
                                    <p:animEffect transition="in" filter="fade">
                                      <p:cBhvr>
                                        <p:cTn id="28" dur="1000"/>
                                        <p:tgtEl>
                                          <p:spTgt spid="2">
                                            <p:graphicEl>
                                              <a:dgm id="{965B9536-8963-4993-8690-395A9C3E8FC5}"/>
                                            </p:graphicEl>
                                          </p:spTgt>
                                        </p:tgtEl>
                                      </p:cBhvr>
                                    </p:animEffect>
                                    <p:anim calcmode="lin" valueType="num">
                                      <p:cBhvr>
                                        <p:cTn id="29" dur="1000" fill="hold"/>
                                        <p:tgtEl>
                                          <p:spTgt spid="2">
                                            <p:graphicEl>
                                              <a:dgm id="{965B9536-8963-4993-8690-395A9C3E8FC5}"/>
                                            </p:graphicEl>
                                          </p:spTgt>
                                        </p:tgtEl>
                                        <p:attrNameLst>
                                          <p:attrName>ppt_x</p:attrName>
                                        </p:attrNameLst>
                                      </p:cBhvr>
                                      <p:tavLst>
                                        <p:tav tm="0">
                                          <p:val>
                                            <p:strVal val="#ppt_x"/>
                                          </p:val>
                                        </p:tav>
                                        <p:tav tm="100000">
                                          <p:val>
                                            <p:strVal val="#ppt_x"/>
                                          </p:val>
                                        </p:tav>
                                      </p:tavLst>
                                    </p:anim>
                                    <p:anim calcmode="lin" valueType="num">
                                      <p:cBhvr>
                                        <p:cTn id="30" dur="1000" fill="hold"/>
                                        <p:tgtEl>
                                          <p:spTgt spid="2">
                                            <p:graphicEl>
                                              <a:dgm id="{965B9536-8963-4993-8690-395A9C3E8FC5}"/>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Dgm bld="lvlOne" rev="1"/>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447095" y="359808"/>
            <a:ext cx="7063493" cy="628733"/>
          </a:xfrm>
          <a:prstGeom prst="rect">
            <a:avLst/>
          </a:prstGeom>
        </p:spPr>
        <p:txBody>
          <a:bodyPr anchor="t">
            <a:normAutofit/>
          </a:bodyPr>
          <a:lstStyle>
            <a:lvl1pPr algn="l" defTabSz="914400" rtl="0" eaLnBrk="1" latinLnBrk="0" hangingPunct="1">
              <a:lnSpc>
                <a:spcPct val="90000"/>
              </a:lnSpc>
              <a:spcBef>
                <a:spcPct val="0"/>
              </a:spcBef>
              <a:buNone/>
              <a:defRPr sz="4400" kern="1200" baseline="0">
                <a:solidFill>
                  <a:srgbClr val="5C5D61"/>
                </a:solidFill>
                <a:latin typeface="+mj-lt"/>
                <a:ea typeface="+mj-ea"/>
                <a:cs typeface="+mj-cs"/>
              </a:defRPr>
            </a:lvl1pPr>
          </a:lstStyle>
          <a:p>
            <a:r>
              <a:rPr lang="en-GB" sz="3200" dirty="0" smtClean="0">
                <a:latin typeface="Arial" panose="020B0604020202020204" pitchFamily="34" charset="0"/>
                <a:cs typeface="Arial" panose="020B0604020202020204" pitchFamily="34" charset="0"/>
              </a:rPr>
              <a:t>History </a:t>
            </a:r>
            <a:r>
              <a:rPr lang="en-GB" sz="3200" dirty="0">
                <a:latin typeface="Arial" panose="020B0604020202020204" pitchFamily="34" charset="0"/>
                <a:cs typeface="Arial" panose="020B0604020202020204" pitchFamily="34" charset="0"/>
              </a:rPr>
              <a:t>of academic representation</a:t>
            </a:r>
            <a:endParaRPr lang="en-US" sz="3000" b="1" dirty="0">
              <a:solidFill>
                <a:schemeClr val="tx1">
                  <a:lumMod val="65000"/>
                  <a:lumOff val="35000"/>
                </a:schemeClr>
              </a:solidFill>
              <a:latin typeface="Arial" charset="0"/>
              <a:ea typeface="Arial" charset="0"/>
              <a:cs typeface="Arial" charset="0"/>
            </a:endParaRPr>
          </a:p>
        </p:txBody>
      </p:sp>
      <p:pic>
        <p:nvPicPr>
          <p:cNvPr id="3" name="Picture 2" descr="http://www2.warwick.ac.uk/alumni/news/warwickconnect2012/turbulent70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095" y="1465657"/>
            <a:ext cx="6187779" cy="4151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4716249"/>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p:cNvSpPr txBox="1">
            <a:spLocks/>
          </p:cNvSpPr>
          <p:nvPr/>
        </p:nvSpPr>
        <p:spPr>
          <a:xfrm>
            <a:off x="1457406" y="374841"/>
            <a:ext cx="8229600" cy="84348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dirty="0" smtClean="0">
                <a:solidFill>
                  <a:srgbClr val="5C5D61"/>
                </a:solidFill>
                <a:latin typeface="Arial" panose="020B0604020202020204" pitchFamily="34" charset="0"/>
                <a:cs typeface="Arial" panose="020B0604020202020204" pitchFamily="34" charset="0"/>
              </a:rPr>
              <a:t>What is the SSLC?</a:t>
            </a:r>
          </a:p>
        </p:txBody>
      </p:sp>
      <p:pic>
        <p:nvPicPr>
          <p:cNvPr id="8" name="Picture 7"/>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5572206" y="3862886"/>
            <a:ext cx="2204178" cy="2280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descr="C:\Users\robrien\AppData\Local\Microsoft\Windows\Temporary Internet Files\Content.IE5\U5E2TSAZ\transparent-icon[1].jpg"/>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4352349" y="1467191"/>
            <a:ext cx="2249583" cy="217563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937754" y="1428906"/>
            <a:ext cx="2316163" cy="2371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4709467" y="2019949"/>
            <a:ext cx="1535346" cy="923330"/>
          </a:xfrm>
          <a:prstGeom prst="rect">
            <a:avLst/>
          </a:prstGeom>
          <a:noFill/>
        </p:spPr>
        <p:txBody>
          <a:bodyPr wrap="square" rtlCol="0">
            <a:spAutoFit/>
          </a:bodyPr>
          <a:lstStyle/>
          <a:p>
            <a:pPr algn="ctr"/>
            <a:r>
              <a:rPr lang="en-GB" dirty="0" smtClean="0">
                <a:latin typeface="Arial" panose="020B0604020202020204" pitchFamily="34" charset="0"/>
                <a:cs typeface="Arial" panose="020B0604020202020204" pitchFamily="34" charset="0"/>
              </a:rPr>
              <a:t>Student &amp; staff collaboration</a:t>
            </a:r>
            <a:endParaRPr lang="en-GB" dirty="0">
              <a:latin typeface="Arial" panose="020B0604020202020204" pitchFamily="34" charset="0"/>
              <a:cs typeface="Arial" panose="020B0604020202020204" pitchFamily="34" charset="0"/>
            </a:endParaRPr>
          </a:p>
        </p:txBody>
      </p:sp>
      <p:sp>
        <p:nvSpPr>
          <p:cNvPr id="12" name="TextBox 11"/>
          <p:cNvSpPr txBox="1"/>
          <p:nvPr/>
        </p:nvSpPr>
        <p:spPr>
          <a:xfrm>
            <a:off x="6027758" y="4662131"/>
            <a:ext cx="1300224" cy="646331"/>
          </a:xfrm>
          <a:prstGeom prst="rect">
            <a:avLst/>
          </a:prstGeom>
          <a:noFill/>
        </p:spPr>
        <p:txBody>
          <a:bodyPr wrap="square" rtlCol="0">
            <a:spAutoFit/>
          </a:bodyPr>
          <a:lstStyle/>
          <a:p>
            <a:pPr algn="ctr"/>
            <a:r>
              <a:rPr lang="en-GB" dirty="0" smtClean="0">
                <a:latin typeface="Arial" panose="020B0604020202020204" pitchFamily="34" charset="0"/>
                <a:cs typeface="Arial" panose="020B0604020202020204" pitchFamily="34" charset="0"/>
              </a:rPr>
              <a:t>Student led!</a:t>
            </a:r>
          </a:p>
        </p:txBody>
      </p:sp>
      <p:pic>
        <p:nvPicPr>
          <p:cNvPr id="13" name="Picture 7"/>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782976" y="3862886"/>
            <a:ext cx="2204178" cy="2280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2195736" y="1940443"/>
            <a:ext cx="1800200" cy="1200329"/>
          </a:xfrm>
          <a:prstGeom prst="rect">
            <a:avLst/>
          </a:prstGeom>
          <a:noFill/>
        </p:spPr>
        <p:txBody>
          <a:bodyPr wrap="square" rtlCol="0">
            <a:spAutoFit/>
          </a:bodyPr>
          <a:lstStyle/>
          <a:p>
            <a:pPr algn="ctr"/>
            <a:r>
              <a:rPr lang="en-GB" dirty="0" smtClean="0">
                <a:latin typeface="Arial" panose="020B0604020202020204" pitchFamily="34" charset="0"/>
                <a:cs typeface="Arial" panose="020B0604020202020204" pitchFamily="34" charset="0"/>
              </a:rPr>
              <a:t>Forum for lobbying depts./faculties/university</a:t>
            </a:r>
            <a:endParaRPr lang="en-GB" dirty="0">
              <a:latin typeface="Arial" panose="020B0604020202020204" pitchFamily="34" charset="0"/>
              <a:cs typeface="Arial" panose="020B0604020202020204" pitchFamily="34" charset="0"/>
            </a:endParaRPr>
          </a:p>
        </p:txBody>
      </p:sp>
      <p:sp>
        <p:nvSpPr>
          <p:cNvPr id="15" name="TextBox 14"/>
          <p:cNvSpPr txBox="1"/>
          <p:nvPr/>
        </p:nvSpPr>
        <p:spPr>
          <a:xfrm>
            <a:off x="1187624" y="4725144"/>
            <a:ext cx="1440160" cy="369332"/>
          </a:xfrm>
          <a:prstGeom prst="rect">
            <a:avLst/>
          </a:prstGeom>
          <a:noFill/>
        </p:spPr>
        <p:txBody>
          <a:bodyPr wrap="square" rtlCol="0">
            <a:spAutoFit/>
          </a:bodyPr>
          <a:lstStyle/>
          <a:p>
            <a:r>
              <a:rPr lang="en-GB" dirty="0" smtClean="0">
                <a:latin typeface="Arial" panose="020B0604020202020204" pitchFamily="34" charset="0"/>
                <a:cs typeface="Arial" panose="020B0604020202020204" pitchFamily="34" charset="0"/>
              </a:rPr>
              <a:t>Campaigns</a:t>
            </a:r>
            <a:endParaRPr lang="en-GB" dirty="0">
              <a:latin typeface="Arial" panose="020B0604020202020204" pitchFamily="34" charset="0"/>
              <a:cs typeface="Arial" panose="020B0604020202020204" pitchFamily="34" charset="0"/>
            </a:endParaRPr>
          </a:p>
        </p:txBody>
      </p:sp>
      <p:pic>
        <p:nvPicPr>
          <p:cNvPr id="16" name="Picture 7"/>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242262" y="3862886"/>
            <a:ext cx="2204178" cy="2280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p:cNvSpPr txBox="1"/>
          <p:nvPr/>
        </p:nvSpPr>
        <p:spPr>
          <a:xfrm>
            <a:off x="3552755" y="4668821"/>
            <a:ext cx="1595309" cy="646331"/>
          </a:xfrm>
          <a:prstGeom prst="rect">
            <a:avLst/>
          </a:prstGeom>
          <a:noFill/>
        </p:spPr>
        <p:txBody>
          <a:bodyPr wrap="none" rtlCol="0">
            <a:spAutoFit/>
          </a:bodyPr>
          <a:lstStyle/>
          <a:p>
            <a:pPr algn="ctr"/>
            <a:r>
              <a:rPr lang="en-GB" dirty="0" smtClean="0">
                <a:latin typeface="Arial" panose="020B0604020202020204" pitchFamily="34" charset="0"/>
                <a:cs typeface="Arial" panose="020B0604020202020204" pitchFamily="34" charset="0"/>
              </a:rPr>
              <a:t>Democracy in</a:t>
            </a:r>
          </a:p>
          <a:p>
            <a:pPr algn="ctr"/>
            <a:r>
              <a:rPr lang="en-GB" dirty="0" smtClean="0">
                <a:latin typeface="Arial" panose="020B0604020202020204" pitchFamily="34" charset="0"/>
                <a:cs typeface="Arial" panose="020B0604020202020204" pitchFamily="34" charset="0"/>
              </a:rPr>
              <a:t> action</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26169273"/>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627762293"/>
              </p:ext>
            </p:extLst>
          </p:nvPr>
        </p:nvGraphicFramePr>
        <p:xfrm>
          <a:off x="914400" y="1158907"/>
          <a:ext cx="7759656" cy="1336239"/>
        </p:xfrm>
        <a:graphic>
          <a:graphicData uri="http://schemas.openxmlformats.org/drawingml/2006/table">
            <a:tbl>
              <a:tblPr firstRow="1" bandRow="1">
                <a:tableStyleId>{E8B1032C-EA38-4F05-BA0D-38AFFFC7BED3}</a:tableStyleId>
              </a:tblPr>
              <a:tblGrid>
                <a:gridCol w="2586552">
                  <a:extLst>
                    <a:ext uri="{9D8B030D-6E8A-4147-A177-3AD203B41FA5}">
                      <a16:colId xmlns:a16="http://schemas.microsoft.com/office/drawing/2014/main" val="20000"/>
                    </a:ext>
                  </a:extLst>
                </a:gridCol>
                <a:gridCol w="2586552">
                  <a:extLst>
                    <a:ext uri="{9D8B030D-6E8A-4147-A177-3AD203B41FA5}">
                      <a16:colId xmlns:a16="http://schemas.microsoft.com/office/drawing/2014/main" val="20001"/>
                    </a:ext>
                  </a:extLst>
                </a:gridCol>
                <a:gridCol w="2586552">
                  <a:extLst>
                    <a:ext uri="{9D8B030D-6E8A-4147-A177-3AD203B41FA5}">
                      <a16:colId xmlns:a16="http://schemas.microsoft.com/office/drawing/2014/main" val="20002"/>
                    </a:ext>
                  </a:extLst>
                </a:gridCol>
              </a:tblGrid>
              <a:tr h="1336239">
                <a:tc>
                  <a:txBody>
                    <a:bodyPr/>
                    <a:lstStyle/>
                    <a:p>
                      <a:pPr marL="0" marR="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u="none" dirty="0" smtClean="0"/>
                        <a:t>Departmental</a:t>
                      </a:r>
                      <a:r>
                        <a:rPr lang="en-GB" sz="1600" u="none" baseline="0" dirty="0" smtClean="0"/>
                        <a:t> Issues: (course related)</a:t>
                      </a:r>
                    </a:p>
                    <a:p>
                      <a:pPr marL="342900" indent="-342900" algn="ctr">
                        <a:buFont typeface="Arial" panose="020B0604020202020204" pitchFamily="34" charset="0"/>
                        <a:buChar char="•"/>
                      </a:pPr>
                      <a:endParaRPr lang="en-GB" sz="1600" b="1" u="none" dirty="0" smtClean="0">
                        <a:solidFill>
                          <a:schemeClr val="tx2">
                            <a:lumMod val="20000"/>
                            <a:lumOff val="80000"/>
                          </a:schemeClr>
                        </a:solidFill>
                      </a:endParaRPr>
                    </a:p>
                  </a:txBody>
                  <a:tcPr marL="83515" marR="83515" marT="41757" marB="41757"/>
                </a:tc>
                <a:tc>
                  <a:txBody>
                    <a:bodyPr/>
                    <a:lstStyle/>
                    <a:p>
                      <a:pPr algn="ctr"/>
                      <a:r>
                        <a:rPr lang="en-GB" sz="1600" u="none" dirty="0" smtClean="0"/>
                        <a:t>Faculty/University Issues:</a:t>
                      </a:r>
                    </a:p>
                    <a:p>
                      <a:pPr algn="ctr"/>
                      <a:r>
                        <a:rPr lang="en-GB" sz="1600" u="none" dirty="0" smtClean="0"/>
                        <a:t>(beyond</a:t>
                      </a:r>
                      <a:r>
                        <a:rPr lang="en-GB" sz="1600" u="none" baseline="0" dirty="0" smtClean="0"/>
                        <a:t> just individual courses)</a:t>
                      </a:r>
                    </a:p>
                    <a:p>
                      <a:pPr marL="342900" marR="0" indent="-34290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600" u="none" dirty="0" smtClean="0">
                        <a:solidFill>
                          <a:schemeClr val="accent3">
                            <a:lumMod val="50000"/>
                          </a:schemeClr>
                        </a:solidFill>
                        <a:effectLst/>
                        <a:latin typeface="Times New Roman"/>
                        <a:ea typeface="Times New Roman"/>
                      </a:endParaRPr>
                    </a:p>
                  </a:txBody>
                  <a:tcPr marL="83515" marR="83515" marT="41757" marB="41757"/>
                </a:tc>
                <a:tc>
                  <a:txBody>
                    <a:bodyPr/>
                    <a:lstStyle/>
                    <a:p>
                      <a:pPr algn="ctr"/>
                      <a:r>
                        <a:rPr lang="en-GB" sz="1600" u="none" dirty="0" smtClean="0"/>
                        <a:t>National Issues:</a:t>
                      </a:r>
                    </a:p>
                    <a:p>
                      <a:pPr algn="ctr"/>
                      <a:r>
                        <a:rPr lang="en-GB" sz="1600" u="none" dirty="0" smtClean="0"/>
                        <a:t>(Country-wide</a:t>
                      </a:r>
                      <a:r>
                        <a:rPr lang="en-GB" sz="1600" u="none" baseline="0" dirty="0" smtClean="0"/>
                        <a:t> </a:t>
                      </a:r>
                      <a:r>
                        <a:rPr lang="en-GB" sz="1600" u="none" dirty="0" smtClean="0"/>
                        <a:t>Higher Education issues)</a:t>
                      </a:r>
                    </a:p>
                    <a:p>
                      <a:pPr marL="0" indent="0" algn="ctr">
                        <a:buFont typeface="Arial" panose="020B0604020202020204" pitchFamily="34" charset="0"/>
                        <a:buNone/>
                      </a:pPr>
                      <a:endParaRPr lang="en-GB" sz="1600" u="none" dirty="0" smtClean="0">
                        <a:solidFill>
                          <a:schemeClr val="accent3">
                            <a:lumMod val="50000"/>
                          </a:schemeClr>
                        </a:solidFill>
                      </a:endParaRPr>
                    </a:p>
                  </a:txBody>
                  <a:tcPr marL="83515" marR="83515" marT="41757" marB="41757"/>
                </a:tc>
                <a:extLst>
                  <a:ext uri="{0D108BD9-81ED-4DB2-BD59-A6C34878D82A}">
                    <a16:rowId xmlns:a16="http://schemas.microsoft.com/office/drawing/2014/main" val="332184190"/>
                  </a:ext>
                </a:extLst>
              </a:tr>
            </a:tbl>
          </a:graphicData>
        </a:graphic>
      </p:graphicFrame>
      <p:sp>
        <p:nvSpPr>
          <p:cNvPr id="3" name="Title 1"/>
          <p:cNvSpPr txBox="1">
            <a:spLocks/>
          </p:cNvSpPr>
          <p:nvPr/>
        </p:nvSpPr>
        <p:spPr>
          <a:xfrm>
            <a:off x="914400" y="390668"/>
            <a:ext cx="6912768" cy="648072"/>
          </a:xfrm>
          <a:prstGeom prst="rect">
            <a:avLst/>
          </a:prstGeom>
        </p:spPr>
        <p:txBody>
          <a:bodyPr rtlCol="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GB" sz="3200" dirty="0" smtClean="0">
                <a:solidFill>
                  <a:srgbClr val="5C5D61"/>
                </a:solidFill>
                <a:latin typeface="Arial" charset="0"/>
              </a:rPr>
              <a:t>Key Education Campaigns</a:t>
            </a:r>
            <a:endParaRPr lang="en-GB" sz="3200" dirty="0">
              <a:solidFill>
                <a:srgbClr val="5C5D61"/>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1794869984"/>
              </p:ext>
            </p:extLst>
          </p:nvPr>
        </p:nvGraphicFramePr>
        <p:xfrm>
          <a:off x="914400" y="2481445"/>
          <a:ext cx="7759656" cy="3741114"/>
        </p:xfrm>
        <a:graphic>
          <a:graphicData uri="http://schemas.openxmlformats.org/drawingml/2006/table">
            <a:tbl>
              <a:tblPr firstRow="1" bandRow="1">
                <a:tableStyleId>{E8B1032C-EA38-4F05-BA0D-38AFFFC7BED3}</a:tableStyleId>
              </a:tblPr>
              <a:tblGrid>
                <a:gridCol w="2586552">
                  <a:extLst>
                    <a:ext uri="{9D8B030D-6E8A-4147-A177-3AD203B41FA5}">
                      <a16:colId xmlns:a16="http://schemas.microsoft.com/office/drawing/2014/main" val="1999519037"/>
                    </a:ext>
                  </a:extLst>
                </a:gridCol>
                <a:gridCol w="2586552">
                  <a:extLst>
                    <a:ext uri="{9D8B030D-6E8A-4147-A177-3AD203B41FA5}">
                      <a16:colId xmlns:a16="http://schemas.microsoft.com/office/drawing/2014/main" val="623113819"/>
                    </a:ext>
                  </a:extLst>
                </a:gridCol>
                <a:gridCol w="2586552">
                  <a:extLst>
                    <a:ext uri="{9D8B030D-6E8A-4147-A177-3AD203B41FA5}">
                      <a16:colId xmlns:a16="http://schemas.microsoft.com/office/drawing/2014/main" val="700762036"/>
                    </a:ext>
                  </a:extLst>
                </a:gridCol>
              </a:tblGrid>
              <a:tr h="3090052">
                <a:tc>
                  <a:txBody>
                    <a:bodyPr/>
                    <a:lstStyle/>
                    <a:p>
                      <a:pPr marL="342900" indent="-342900">
                        <a:buFont typeface="Arial" panose="020B0604020202020204" pitchFamily="34" charset="0"/>
                        <a:buChar char="•"/>
                      </a:pPr>
                      <a:r>
                        <a:rPr lang="en-GB" sz="1600" u="none" dirty="0" smtClean="0"/>
                        <a:t>Needs (which may not relate to teaching &amp; learning) specific to students of department</a:t>
                      </a:r>
                    </a:p>
                    <a:p>
                      <a:pPr marL="342900" indent="-342900">
                        <a:buFont typeface="Arial" panose="020B0604020202020204" pitchFamily="34" charset="0"/>
                        <a:buChar char="•"/>
                      </a:pPr>
                      <a:endParaRPr lang="en-GB" sz="1600" u="none" dirty="0" smtClean="0"/>
                    </a:p>
                    <a:p>
                      <a:pPr marL="342900" indent="-342900">
                        <a:buFont typeface="Arial" panose="020B0604020202020204" pitchFamily="34" charset="0"/>
                        <a:buChar char="•"/>
                      </a:pPr>
                      <a:r>
                        <a:rPr lang="en-GB" sz="1600" u="none" dirty="0" smtClean="0"/>
                        <a:t>Teaching hours</a:t>
                      </a:r>
                    </a:p>
                    <a:p>
                      <a:pPr marL="342900" indent="-342900">
                        <a:buFont typeface="Arial" panose="020B0604020202020204" pitchFamily="34" charset="0"/>
                        <a:buChar char="•"/>
                      </a:pPr>
                      <a:endParaRPr lang="en-GB" sz="1600" u="none" dirty="0" smtClean="0"/>
                    </a:p>
                    <a:p>
                      <a:pPr marL="342900" indent="-342900">
                        <a:buFont typeface="Arial" panose="020B0604020202020204" pitchFamily="34" charset="0"/>
                        <a:buChar char="•"/>
                      </a:pPr>
                      <a:r>
                        <a:rPr lang="en-GB" sz="1600" u="none" dirty="0" smtClean="0"/>
                        <a:t>Issues with joint-degree programs</a:t>
                      </a:r>
                    </a:p>
                    <a:p>
                      <a:pPr marL="342900" indent="-342900">
                        <a:buFont typeface="Arial" panose="020B0604020202020204" pitchFamily="34" charset="0"/>
                        <a:buChar char="•"/>
                      </a:pPr>
                      <a:endParaRPr lang="en-GB" sz="1600" u="none" dirty="0" smtClean="0"/>
                    </a:p>
                    <a:p>
                      <a:pPr marL="342900" indent="-342900">
                        <a:buFont typeface="Arial" panose="020B0604020202020204" pitchFamily="34" charset="0"/>
                        <a:buChar char="•"/>
                      </a:pPr>
                      <a:r>
                        <a:rPr lang="en-GB" sz="1600" u="none" dirty="0" smtClean="0"/>
                        <a:t>Office space</a:t>
                      </a:r>
                    </a:p>
                    <a:p>
                      <a:pPr marL="342900" indent="-342900">
                        <a:buFont typeface="Arial" panose="020B0604020202020204" pitchFamily="34" charset="0"/>
                        <a:buChar char="•"/>
                      </a:pPr>
                      <a:endParaRPr lang="en-GB" sz="1600" u="none" dirty="0" smtClean="0"/>
                    </a:p>
                    <a:p>
                      <a:pPr marL="342900" indent="-342900">
                        <a:buFont typeface="Arial" panose="020B0604020202020204" pitchFamily="34" charset="0"/>
                        <a:buChar char="•"/>
                      </a:pPr>
                      <a:r>
                        <a:rPr lang="en-GB" sz="1600" u="none" dirty="0" smtClean="0"/>
                        <a:t>Hidden course costs</a:t>
                      </a:r>
                      <a:endParaRPr lang="en-GB" sz="1600" b="1" u="none" dirty="0" smtClean="0">
                        <a:solidFill>
                          <a:schemeClr val="tx2">
                            <a:lumMod val="20000"/>
                            <a:lumOff val="80000"/>
                          </a:schemeClr>
                        </a:solidFill>
                      </a:endParaRPr>
                    </a:p>
                  </a:txBody>
                  <a:tcPr marL="83515" marR="83515" marT="41757" marB="41757"/>
                </a:tc>
                <a:tc>
                  <a:txBody>
                    <a:bodyPr/>
                    <a:lstStyle/>
                    <a:p>
                      <a:pPr marL="285750" indent="-285750">
                        <a:spcBef>
                          <a:spcPts val="430"/>
                        </a:spcBef>
                        <a:spcAft>
                          <a:spcPts val="0"/>
                        </a:spcAft>
                        <a:buFont typeface="Arial" panose="020B0604020202020204" pitchFamily="34" charset="0"/>
                        <a:buChar char="•"/>
                      </a:pPr>
                      <a:r>
                        <a:rPr lang="en-GB" sz="1600" kern="1200" dirty="0" smtClean="0">
                          <a:effectLst/>
                        </a:rPr>
                        <a:t>Assessment and </a:t>
                      </a:r>
                      <a:endParaRPr lang="en-GB" sz="1600" dirty="0" smtClean="0">
                        <a:effectLst/>
                      </a:endParaRPr>
                    </a:p>
                    <a:p>
                      <a:pPr>
                        <a:spcBef>
                          <a:spcPts val="430"/>
                        </a:spcBef>
                        <a:spcAft>
                          <a:spcPts val="0"/>
                        </a:spcAft>
                      </a:pPr>
                      <a:r>
                        <a:rPr lang="en-GB" sz="1600" kern="1200" dirty="0" smtClean="0">
                          <a:effectLst/>
                        </a:rPr>
                        <a:t>     examination</a:t>
                      </a:r>
                    </a:p>
                    <a:p>
                      <a:pPr>
                        <a:spcBef>
                          <a:spcPts val="430"/>
                        </a:spcBef>
                        <a:spcAft>
                          <a:spcPts val="0"/>
                        </a:spcAft>
                      </a:pPr>
                      <a:endParaRPr lang="en-GB" sz="1600" kern="1200" dirty="0" smtClean="0">
                        <a:effectLst/>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u="none" strike="noStrike" kern="1200" cap="none" spc="0" normalizeH="0" baseline="0" noProof="0" dirty="0" smtClean="0">
                          <a:ln>
                            <a:noFill/>
                          </a:ln>
                          <a:effectLst/>
                          <a:uLnTx/>
                          <a:uFillTx/>
                        </a:rPr>
                        <a:t>Liberated curriculum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600" kern="1200" dirty="0" smtClean="0">
                        <a:effectLst/>
                      </a:endParaRPr>
                    </a:p>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smtClean="0">
                          <a:effectLst/>
                        </a:rPr>
                        <a:t>Wednesday afternoons free</a:t>
                      </a:r>
                    </a:p>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600" dirty="0" smtClean="0">
                        <a:effectLst/>
                      </a:endParaRPr>
                    </a:p>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smtClean="0">
                          <a:effectLst/>
                        </a:rPr>
                        <a:t>Personal Tutor System</a:t>
                      </a:r>
                    </a:p>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600" dirty="0" smtClean="0">
                        <a:effectLst/>
                      </a:endParaRPr>
                    </a:p>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smtClean="0">
                          <a:effectLst/>
                        </a:rPr>
                        <a:t>Bursaries</a:t>
                      </a:r>
                    </a:p>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600" dirty="0" smtClean="0">
                        <a:solidFill>
                          <a:schemeClr val="accent3">
                            <a:lumMod val="50000"/>
                          </a:schemeClr>
                        </a:solidFill>
                        <a:effectLst/>
                        <a:latin typeface="Times New Roman"/>
                        <a:ea typeface="Times New Roman"/>
                      </a:endParaRPr>
                    </a:p>
                  </a:txBody>
                  <a:tcPr marL="83515" marR="83515" marT="41757" marB="41757"/>
                </a:tc>
                <a:tc>
                  <a:txBody>
                    <a:bodyPr/>
                    <a:lstStyle/>
                    <a:p>
                      <a:pPr marL="342900" indent="-342900">
                        <a:buFont typeface="Arial" panose="020B0604020202020204" pitchFamily="34" charset="0"/>
                        <a:buChar char="•"/>
                      </a:pPr>
                      <a:r>
                        <a:rPr lang="en-GB" sz="1600" u="none" dirty="0" smtClean="0"/>
                        <a:t>Higher Education Act</a:t>
                      </a:r>
                    </a:p>
                    <a:p>
                      <a:pPr marL="342900" indent="-342900">
                        <a:buFont typeface="Arial" panose="020B0604020202020204" pitchFamily="34" charset="0"/>
                        <a:buChar char="•"/>
                      </a:pPr>
                      <a:endParaRPr lang="en-GB" sz="1600" u="none" dirty="0" smtClean="0"/>
                    </a:p>
                    <a:p>
                      <a:pPr marL="342900" indent="-342900">
                        <a:buFont typeface="Arial" panose="020B0604020202020204" pitchFamily="34" charset="0"/>
                        <a:buChar char="•"/>
                      </a:pPr>
                      <a:r>
                        <a:rPr lang="en-GB" sz="1600" u="none" dirty="0" smtClean="0"/>
                        <a:t>Tuition fees</a:t>
                      </a:r>
                    </a:p>
                    <a:p>
                      <a:pPr marL="342900" indent="-342900">
                        <a:buFont typeface="Arial" panose="020B0604020202020204" pitchFamily="34" charset="0"/>
                        <a:buChar char="•"/>
                      </a:pPr>
                      <a:endParaRPr lang="en-GB" sz="1600" u="none" dirty="0" smtClean="0"/>
                    </a:p>
                    <a:p>
                      <a:pPr marL="342900" indent="-342900">
                        <a:buFont typeface="Arial" panose="020B0604020202020204" pitchFamily="34" charset="0"/>
                        <a:buChar char="•"/>
                      </a:pPr>
                      <a:r>
                        <a:rPr lang="en-GB" sz="1600" u="none" dirty="0" smtClean="0"/>
                        <a:t>PGT/PGR loans</a:t>
                      </a:r>
                    </a:p>
                    <a:p>
                      <a:pPr marL="342900" indent="-342900">
                        <a:buFont typeface="Arial" panose="020B0604020202020204" pitchFamily="34" charset="0"/>
                        <a:buChar char="•"/>
                      </a:pPr>
                      <a:endParaRPr lang="en-GB" sz="1600" u="none" dirty="0" smtClean="0"/>
                    </a:p>
                    <a:p>
                      <a:pPr marL="342900" indent="-342900">
                        <a:buFont typeface="Arial" panose="020B0604020202020204" pitchFamily="34" charset="0"/>
                        <a:buChar char="•"/>
                      </a:pPr>
                      <a:r>
                        <a:rPr lang="en-GB" sz="1600" u="none" dirty="0" smtClean="0"/>
                        <a:t>Issues</a:t>
                      </a:r>
                      <a:r>
                        <a:rPr lang="en-GB" sz="1600" u="none" baseline="0" dirty="0" smtClean="0"/>
                        <a:t> affecting international students (</a:t>
                      </a:r>
                      <a:r>
                        <a:rPr lang="en-GB" sz="1600" u="none" baseline="0" dirty="0" err="1" smtClean="0"/>
                        <a:t>Brexit</a:t>
                      </a:r>
                      <a:r>
                        <a:rPr lang="en-GB" sz="1600" u="none" baseline="0" dirty="0" smtClean="0"/>
                        <a:t>, Tier 4 Visas)</a:t>
                      </a:r>
                    </a:p>
                    <a:p>
                      <a:pPr marL="342900" indent="-342900">
                        <a:buFont typeface="Arial" panose="020B0604020202020204" pitchFamily="34" charset="0"/>
                        <a:buChar char="•"/>
                      </a:pPr>
                      <a:endParaRPr lang="en-GB" sz="1600" u="none" baseline="0" dirty="0" smtClean="0"/>
                    </a:p>
                    <a:p>
                      <a:pPr marL="342900" indent="-342900">
                        <a:buFont typeface="Arial" panose="020B0604020202020204" pitchFamily="34" charset="0"/>
                        <a:buChar char="•"/>
                      </a:pPr>
                      <a:endParaRPr lang="en-GB" sz="1600" u="none" dirty="0" smtClean="0"/>
                    </a:p>
                    <a:p>
                      <a:pPr marL="342900" indent="-342900">
                        <a:buFont typeface="Arial" panose="020B0604020202020204" pitchFamily="34" charset="0"/>
                        <a:buChar char="•"/>
                      </a:pPr>
                      <a:endParaRPr lang="en-GB" sz="1600" u="none" dirty="0" smtClean="0"/>
                    </a:p>
                    <a:p>
                      <a:pPr marL="342900" indent="-342900">
                        <a:buFont typeface="Arial" panose="020B0604020202020204" pitchFamily="34" charset="0"/>
                        <a:buChar char="•"/>
                      </a:pPr>
                      <a:endParaRPr lang="en-GB" sz="1600" u="none" dirty="0" smtClean="0"/>
                    </a:p>
                    <a:p>
                      <a:pPr marL="0" indent="0">
                        <a:buFont typeface="Arial" panose="020B0604020202020204" pitchFamily="34" charset="0"/>
                        <a:buNone/>
                      </a:pPr>
                      <a:endParaRPr lang="en-GB" sz="1600" u="none" dirty="0" smtClean="0">
                        <a:solidFill>
                          <a:schemeClr val="accent3">
                            <a:lumMod val="50000"/>
                          </a:schemeClr>
                        </a:solidFill>
                      </a:endParaRPr>
                    </a:p>
                  </a:txBody>
                  <a:tcPr marL="83515" marR="83515" marT="41757" marB="41757"/>
                </a:tc>
                <a:extLst>
                  <a:ext uri="{0D108BD9-81ED-4DB2-BD59-A6C34878D82A}">
                    <a16:rowId xmlns:a16="http://schemas.microsoft.com/office/drawing/2014/main" val="698545144"/>
                  </a:ext>
                </a:extLst>
              </a:tr>
            </a:tbl>
          </a:graphicData>
        </a:graphic>
      </p:graphicFrame>
    </p:spTree>
    <p:extLst>
      <p:ext uri="{BB962C8B-B14F-4D97-AF65-F5344CB8AC3E}">
        <p14:creationId xmlns:p14="http://schemas.microsoft.com/office/powerpoint/2010/main" val="43987523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U New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SU_ updated PowerPoint.potx" id="{EB620D62-405B-4B4C-9074-76EB45407059}" vid="{E6B67B2A-BAF8-4955-9A03-E803D156CF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WSU_ updated PowerPoint</Template>
  <TotalTime>928</TotalTime>
  <Words>2208</Words>
  <Application>Microsoft Office PowerPoint</Application>
  <PresentationFormat>On-screen Show (4:3)</PresentationFormat>
  <Paragraphs>287</Paragraphs>
  <Slides>25</Slides>
  <Notes>22</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Times New Roman</vt:lpstr>
      <vt:lpstr>Wingdings</vt:lpstr>
      <vt:lpstr>SU New Theme</vt:lpstr>
      <vt:lpstr>Welcome! SSLC Course Rep Training 2017</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SSLC Course Rep Training 2017</dc:title>
  <dc:subject/>
  <dc:creator>Liam Jackson</dc:creator>
  <cp:keywords/>
  <dc:description/>
  <cp:lastModifiedBy>Maisie Hicklin</cp:lastModifiedBy>
  <cp:revision>47</cp:revision>
  <cp:lastPrinted>2017-10-23T08:20:38Z</cp:lastPrinted>
  <dcterms:created xsi:type="dcterms:W3CDTF">2017-10-04T09:01:37Z</dcterms:created>
  <dcterms:modified xsi:type="dcterms:W3CDTF">2018-01-23T11:57:09Z</dcterms:modified>
  <cp:category/>
</cp:coreProperties>
</file>