
<file path=[Content_Types].xml><?xml version="1.0" encoding="utf-8"?>
<Types xmlns="http://schemas.openxmlformats.org/package/2006/content-types">
  <Default Extension="png" ContentType="image/png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0" r:id="rId2"/>
    <p:sldId id="309" r:id="rId3"/>
    <p:sldId id="310" r:id="rId4"/>
    <p:sldId id="312" r:id="rId5"/>
    <p:sldId id="313" r:id="rId6"/>
    <p:sldId id="303" r:id="rId7"/>
    <p:sldId id="314" r:id="rId8"/>
    <p:sldId id="316" r:id="rId9"/>
    <p:sldId id="315" r:id="rId10"/>
    <p:sldId id="319" r:id="rId11"/>
    <p:sldId id="320" r:id="rId12"/>
    <p:sldId id="324" r:id="rId13"/>
    <p:sldId id="317" r:id="rId14"/>
    <p:sldId id="318" r:id="rId15"/>
    <p:sldId id="325" r:id="rId16"/>
    <p:sldId id="322" r:id="rId17"/>
  </p:sldIdLst>
  <p:sldSz cx="9144000" cy="6858000" type="screen4x3"/>
  <p:notesSz cx="6865938" cy="99964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CCFF"/>
    <a:srgbClr val="008000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6" autoAdjust="0"/>
    <p:restoredTop sz="94656" autoAdjust="0"/>
  </p:normalViewPr>
  <p:slideViewPr>
    <p:cSldViewPr>
      <p:cViewPr>
        <p:scale>
          <a:sx n="112" d="100"/>
          <a:sy n="112" d="100"/>
        </p:scale>
        <p:origin x="-1302" y="25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988" cy="500385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8347" y="0"/>
            <a:ext cx="2975988" cy="500385"/>
          </a:xfrm>
          <a:prstGeom prst="rect">
            <a:avLst/>
          </a:prstGeom>
        </p:spPr>
        <p:txBody>
          <a:bodyPr vert="horz" lIns="92199" tIns="46099" rIns="92199" bIns="46099" rtlCol="0"/>
          <a:lstStyle>
            <a:lvl1pPr algn="r">
              <a:defRPr sz="1200"/>
            </a:lvl1pPr>
          </a:lstStyle>
          <a:p>
            <a:fld id="{B65009C7-566A-47FA-9D59-C80E1C5ADC8F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33450" y="749300"/>
            <a:ext cx="4999038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9" tIns="46099" rIns="92199" bIns="46099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274" y="4748053"/>
            <a:ext cx="5493392" cy="4498659"/>
          </a:xfrm>
          <a:prstGeom prst="rect">
            <a:avLst/>
          </a:prstGeom>
        </p:spPr>
        <p:txBody>
          <a:bodyPr vert="horz" lIns="92199" tIns="46099" rIns="92199" bIns="4609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4506"/>
            <a:ext cx="2975988" cy="500384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8347" y="9494506"/>
            <a:ext cx="2975988" cy="500384"/>
          </a:xfrm>
          <a:prstGeom prst="rect">
            <a:avLst/>
          </a:prstGeom>
        </p:spPr>
        <p:txBody>
          <a:bodyPr vert="horz" lIns="92199" tIns="46099" rIns="92199" bIns="46099" rtlCol="0" anchor="b"/>
          <a:lstStyle>
            <a:lvl1pPr algn="r">
              <a:defRPr sz="1200"/>
            </a:lvl1pPr>
          </a:lstStyle>
          <a:p>
            <a:fld id="{400B1C22-0255-45B9-BB4C-D75C7FECD0C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2490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B1C22-0255-45B9-BB4C-D75C7FECD0C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74732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B1C22-0255-45B9-BB4C-D75C7FECD0C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69017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B1C22-0255-45B9-BB4C-D75C7FECD0C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51369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00B1C22-0255-45B9-BB4C-D75C7FECD0C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805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BC52-5D6D-45F1-978F-80589FD6C93E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D24B-0698-4CCF-A98A-856E2A70A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144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BC52-5D6D-45F1-978F-80589FD6C93E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D24B-0698-4CCF-A98A-856E2A70A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3621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BC52-5D6D-45F1-978F-80589FD6C93E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D24B-0698-4CCF-A98A-856E2A70A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4527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BC52-5D6D-45F1-978F-80589FD6C93E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D24B-0698-4CCF-A98A-856E2A70A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3304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BC52-5D6D-45F1-978F-80589FD6C93E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D24B-0698-4CCF-A98A-856E2A70A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91939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BC52-5D6D-45F1-978F-80589FD6C93E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D24B-0698-4CCF-A98A-856E2A70A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2615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BC52-5D6D-45F1-978F-80589FD6C93E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D24B-0698-4CCF-A98A-856E2A70A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6724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BC52-5D6D-45F1-978F-80589FD6C93E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D24B-0698-4CCF-A98A-856E2A70A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31924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BC52-5D6D-45F1-978F-80589FD6C93E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D24B-0698-4CCF-A98A-856E2A70A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577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BC52-5D6D-45F1-978F-80589FD6C93E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D24B-0698-4CCF-A98A-856E2A70A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0128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81BC52-5D6D-45F1-978F-80589FD6C93E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2D24B-0698-4CCF-A98A-856E2A70A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250350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81BC52-5D6D-45F1-978F-80589FD6C93E}" type="datetimeFigureOut">
              <a:rPr lang="en-GB" smtClean="0"/>
              <a:t>14/03/2016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D2D24B-0698-4CCF-A98A-856E2A70A36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31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tmp"/><Relationship Id="rId4" Type="http://schemas.openxmlformats.org/officeDocument/2006/relationships/image" Target="../media/image14.tmp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tm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489654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GB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Warwick Students’ Union</a:t>
            </a:r>
          </a:p>
          <a:p>
            <a:pPr marL="0" indent="0" algn="ctr">
              <a:buNone/>
            </a:pPr>
            <a:endParaRPr lang="en-GB" sz="1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An Introduction To</a:t>
            </a:r>
            <a:endParaRPr lang="en-GB" sz="5400" dirty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Society Finances</a:t>
            </a:r>
          </a:p>
        </p:txBody>
      </p:sp>
      <p:pic>
        <p:nvPicPr>
          <p:cNvPr id="5" name="Picture 4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60465"/>
            <a:ext cx="2437765" cy="856668"/>
          </a:xfrm>
          <a:prstGeom prst="rect">
            <a:avLst/>
          </a:prstGeom>
        </p:spPr>
      </p:pic>
      <p:pic>
        <p:nvPicPr>
          <p:cNvPr id="1028" name="Picture 4" descr="C:\Users\janderson\AppData\Local\Microsoft\Windows\Temporary Internet Files\Content.IE5\HECZ2OCQ\MC90039068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509120"/>
            <a:ext cx="1616659" cy="1882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33356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Expenditure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Members</a:t>
            </a:r>
            <a:r>
              <a:rPr lang="en-GB" sz="2400" b="1" dirty="0">
                <a:latin typeface="Franklin Gothic Book" panose="020B0503020102020204" pitchFamily="34" charset="0"/>
              </a:rPr>
              <a:t>’ </a:t>
            </a:r>
            <a:r>
              <a:rPr lang="en-GB" sz="2400" b="1" dirty="0" smtClean="0">
                <a:latin typeface="Franklin Gothic Book" panose="020B0503020102020204" pitchFamily="34" charset="0"/>
              </a:rPr>
              <a:t>funds should </a:t>
            </a:r>
            <a:r>
              <a:rPr lang="en-GB" sz="2400" b="1" dirty="0">
                <a:latin typeface="Franklin Gothic Book" panose="020B0503020102020204" pitchFamily="34" charset="0"/>
              </a:rPr>
              <a:t>be </a:t>
            </a:r>
            <a:r>
              <a:rPr lang="en-GB" sz="2400" b="1" dirty="0" smtClean="0">
                <a:latin typeface="Franklin Gothic Book" panose="020B0503020102020204" pitchFamily="34" charset="0"/>
              </a:rPr>
              <a:t>used</a:t>
            </a:r>
          </a:p>
          <a:p>
            <a:pPr marL="0" indent="0">
              <a:buNone/>
            </a:pPr>
            <a:r>
              <a:rPr lang="en-GB" sz="2400" b="1" dirty="0">
                <a:latin typeface="Franklin Gothic Book" panose="020B0503020102020204" pitchFamily="34" charset="0"/>
              </a:rPr>
              <a:t>t</a:t>
            </a:r>
            <a:r>
              <a:rPr lang="en-GB" sz="2400" b="1" dirty="0" smtClean="0">
                <a:latin typeface="Franklin Gothic Book" panose="020B0503020102020204" pitchFamily="34" charset="0"/>
              </a:rPr>
              <a:t>o benefit </a:t>
            </a:r>
            <a:r>
              <a:rPr lang="en-GB" sz="2400" b="1" dirty="0">
                <a:latin typeface="Franklin Gothic Book" panose="020B0503020102020204" pitchFamily="34" charset="0"/>
              </a:rPr>
              <a:t>members</a:t>
            </a:r>
          </a:p>
          <a:p>
            <a:pPr marL="0" indent="0">
              <a:buNone/>
            </a:pPr>
            <a:endParaRPr lang="en-GB" sz="1200" b="1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MRF or PO?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MRF to make a payment </a:t>
            </a:r>
            <a:r>
              <a:rPr lang="en-GB" sz="2400" b="1" i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now</a:t>
            </a: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PO to confirm an order but </a:t>
            </a:r>
            <a:r>
              <a:rPr lang="en-GB" sz="2400" b="1" i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pay later</a:t>
            </a:r>
            <a:endParaRPr lang="en-GB" sz="2400" b="1" i="1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GB" sz="1200" b="1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No funds = no payment</a:t>
            </a:r>
          </a:p>
          <a:p>
            <a:pPr marL="0" indent="0">
              <a:buNone/>
            </a:pPr>
            <a:endParaRPr lang="en-GB" sz="2400" b="1" dirty="0" smtClean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60465"/>
            <a:ext cx="2437765" cy="856668"/>
          </a:xfrm>
          <a:prstGeom prst="rect">
            <a:avLst/>
          </a:prstGeom>
        </p:spPr>
      </p:pic>
      <p:pic>
        <p:nvPicPr>
          <p:cNvPr id="7" name="Picture 6" descr="Purchase Order Form - Microsoft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t="20468" r="50716" b="14969"/>
          <a:stretch/>
        </p:blipFill>
        <p:spPr>
          <a:xfrm>
            <a:off x="6206232" y="1196752"/>
            <a:ext cx="2693172" cy="399086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Money Request Form - Microsoft Word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1" t="20468" r="50716" b="15494"/>
          <a:stretch/>
        </p:blipFill>
        <p:spPr>
          <a:xfrm>
            <a:off x="5364088" y="1802048"/>
            <a:ext cx="2693172" cy="395841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424266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Who &amp; How To Pay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/>
          </a:bodyPr>
          <a:lstStyle/>
          <a:p>
            <a:pPr algn="just"/>
            <a:endParaRPr lang="en-GB" sz="2400" b="1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en-GB" sz="1000" b="1" dirty="0" smtClean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60465"/>
            <a:ext cx="2437765" cy="856668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259632" y="1412776"/>
            <a:ext cx="1656184" cy="936104"/>
          </a:xfrm>
          <a:prstGeom prst="roundRect">
            <a:avLst/>
          </a:prstGeom>
          <a:solidFill>
            <a:srgbClr val="0099FF">
              <a:alpha val="89804"/>
            </a:srgb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Members</a:t>
            </a:r>
            <a:endParaRPr lang="en-GB" dirty="0"/>
          </a:p>
        </p:txBody>
      </p:sp>
      <p:sp>
        <p:nvSpPr>
          <p:cNvPr id="7" name="Rounded Rectangle 6"/>
          <p:cNvSpPr/>
          <p:nvPr/>
        </p:nvSpPr>
        <p:spPr>
          <a:xfrm>
            <a:off x="3773056" y="1412776"/>
            <a:ext cx="1656184" cy="936104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Registered Companies</a:t>
            </a:r>
            <a:endParaRPr lang="en-GB" dirty="0"/>
          </a:p>
        </p:txBody>
      </p:sp>
      <p:sp>
        <p:nvSpPr>
          <p:cNvPr id="8" name="Rounded Rectangle 7"/>
          <p:cNvSpPr/>
          <p:nvPr/>
        </p:nvSpPr>
        <p:spPr>
          <a:xfrm>
            <a:off x="6325336" y="1412776"/>
            <a:ext cx="1656184" cy="936104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Non-Members</a:t>
            </a:r>
          </a:p>
          <a:p>
            <a:pPr algn="ctr"/>
            <a:r>
              <a:rPr lang="en-GB" dirty="0" smtClean="0"/>
              <a:t>Self-Employed</a:t>
            </a:r>
          </a:p>
          <a:p>
            <a:pPr algn="ctr"/>
            <a:r>
              <a:rPr lang="en-GB" dirty="0" smtClean="0"/>
              <a:t>Partnerships</a:t>
            </a:r>
            <a:endParaRPr lang="en-GB" dirty="0"/>
          </a:p>
        </p:txBody>
      </p:sp>
      <p:sp>
        <p:nvSpPr>
          <p:cNvPr id="13" name="Rounded Rectangle 12"/>
          <p:cNvSpPr/>
          <p:nvPr/>
        </p:nvSpPr>
        <p:spPr>
          <a:xfrm>
            <a:off x="827584" y="3589006"/>
            <a:ext cx="1656184" cy="2187449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CASH</a:t>
            </a:r>
          </a:p>
          <a:p>
            <a:pPr algn="ctr"/>
            <a:r>
              <a:rPr lang="en-GB" sz="1400" dirty="0" smtClean="0"/>
              <a:t>Up to £50 from Finance Office Counter</a:t>
            </a:r>
          </a:p>
          <a:p>
            <a:pPr algn="ctr"/>
            <a:endParaRPr lang="en-GB" sz="1600" dirty="0" smtClean="0"/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Turnaround:</a:t>
            </a:r>
          </a:p>
          <a:p>
            <a:pPr algn="ctr"/>
            <a:r>
              <a:rPr lang="en-GB" sz="1600" dirty="0" smtClean="0"/>
              <a:t> 3 days*</a:t>
            </a:r>
            <a:endParaRPr lang="en-GB" sz="1600" dirty="0"/>
          </a:p>
        </p:txBody>
      </p:sp>
      <p:sp>
        <p:nvSpPr>
          <p:cNvPr id="14" name="Rounded Rectangle 13"/>
          <p:cNvSpPr/>
          <p:nvPr/>
        </p:nvSpPr>
        <p:spPr>
          <a:xfrm>
            <a:off x="6690982" y="3597001"/>
            <a:ext cx="1656184" cy="2171457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Credit Card</a:t>
            </a:r>
          </a:p>
          <a:p>
            <a:pPr algn="ctr"/>
            <a:r>
              <a:rPr lang="en-GB" sz="1400" dirty="0" smtClean="0"/>
              <a:t>Use the card in the Finance Office</a:t>
            </a:r>
          </a:p>
          <a:p>
            <a:pPr algn="ctr"/>
            <a:endParaRPr lang="en-GB" sz="800" dirty="0"/>
          </a:p>
          <a:p>
            <a:pPr algn="ctr"/>
            <a:r>
              <a:rPr lang="en-GB" sz="1400" dirty="0" smtClean="0"/>
              <a:t>Cannot use PayPal or Amazon</a:t>
            </a:r>
            <a:endParaRPr lang="en-GB" dirty="0"/>
          </a:p>
          <a:p>
            <a:pPr algn="ctr"/>
            <a:endParaRPr lang="en-GB" sz="800" dirty="0" smtClean="0"/>
          </a:p>
          <a:p>
            <a:pPr algn="ctr"/>
            <a:endParaRPr lang="en-GB" sz="1050" dirty="0" smtClean="0"/>
          </a:p>
          <a:p>
            <a:pPr algn="ctr"/>
            <a:r>
              <a:rPr lang="en-GB" sz="1600" dirty="0" smtClean="0"/>
              <a:t>Turnaround</a:t>
            </a:r>
            <a:r>
              <a:rPr lang="en-GB" sz="1600" dirty="0"/>
              <a:t>:</a:t>
            </a:r>
          </a:p>
          <a:p>
            <a:pPr algn="ctr"/>
            <a:r>
              <a:rPr lang="en-GB" sz="1600" dirty="0"/>
              <a:t> </a:t>
            </a:r>
            <a:r>
              <a:rPr lang="en-GB" sz="1600" dirty="0" smtClean="0"/>
              <a:t>3 days*</a:t>
            </a:r>
            <a:endParaRPr lang="en-GB" sz="1600" dirty="0"/>
          </a:p>
        </p:txBody>
      </p:sp>
      <p:sp>
        <p:nvSpPr>
          <p:cNvPr id="15" name="Rounded Rectangle 14"/>
          <p:cNvSpPr/>
          <p:nvPr/>
        </p:nvSpPr>
        <p:spPr>
          <a:xfrm>
            <a:off x="4669152" y="3589007"/>
            <a:ext cx="1656184" cy="2187448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Foreign BACS</a:t>
            </a:r>
          </a:p>
          <a:p>
            <a:pPr algn="ctr"/>
            <a:r>
              <a:rPr lang="en-GB" sz="1400" dirty="0" smtClean="0"/>
              <a:t>BIC &amp; IBAN</a:t>
            </a:r>
          </a:p>
          <a:p>
            <a:pPr algn="ctr"/>
            <a:r>
              <a:rPr lang="en-GB" sz="1400" dirty="0" smtClean="0"/>
              <a:t>for EU &amp; EEA</a:t>
            </a:r>
          </a:p>
          <a:p>
            <a:pPr algn="ctr"/>
            <a:endParaRPr lang="en-GB" sz="800" dirty="0" smtClean="0"/>
          </a:p>
          <a:p>
            <a:pPr algn="ctr"/>
            <a:r>
              <a:rPr lang="en-GB" sz="1400" dirty="0" smtClean="0"/>
              <a:t>BIC &amp; account number outside of EU/EEA</a:t>
            </a:r>
          </a:p>
          <a:p>
            <a:pPr algn="ctr"/>
            <a:endParaRPr lang="en-GB" sz="200" dirty="0" smtClean="0"/>
          </a:p>
          <a:p>
            <a:pPr algn="ctr"/>
            <a:r>
              <a:rPr lang="en-GB" sz="1600" dirty="0" smtClean="0"/>
              <a:t>Turnaround</a:t>
            </a:r>
            <a:r>
              <a:rPr lang="en-GB" sz="1600" dirty="0"/>
              <a:t>:</a:t>
            </a:r>
          </a:p>
          <a:p>
            <a:pPr algn="ctr"/>
            <a:r>
              <a:rPr lang="en-GB" sz="1600" dirty="0" smtClean="0"/>
              <a:t>Min. </a:t>
            </a:r>
            <a:r>
              <a:rPr lang="en-GB" sz="1600" dirty="0"/>
              <a:t>5 </a:t>
            </a:r>
            <a:r>
              <a:rPr lang="en-GB" sz="1600" dirty="0" smtClean="0"/>
              <a:t>days*</a:t>
            </a:r>
            <a:endParaRPr lang="en-GB" sz="1600" dirty="0"/>
          </a:p>
        </p:txBody>
      </p:sp>
      <p:sp>
        <p:nvSpPr>
          <p:cNvPr id="16" name="Rounded Rectangle 15"/>
          <p:cNvSpPr/>
          <p:nvPr/>
        </p:nvSpPr>
        <p:spPr>
          <a:xfrm>
            <a:off x="3773056" y="2490428"/>
            <a:ext cx="1656184" cy="936104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MRF</a:t>
            </a:r>
            <a:endParaRPr lang="en-GB" dirty="0"/>
          </a:p>
        </p:txBody>
      </p:sp>
      <p:sp>
        <p:nvSpPr>
          <p:cNvPr id="17" name="Rounded Rectangle 16"/>
          <p:cNvSpPr/>
          <p:nvPr/>
        </p:nvSpPr>
        <p:spPr>
          <a:xfrm>
            <a:off x="2915816" y="3589006"/>
            <a:ext cx="1656184" cy="2187449"/>
          </a:xfrm>
          <a:prstGeom prst="roundRect">
            <a:avLst/>
          </a:prstGeom>
          <a:solidFill>
            <a:srgbClr val="0099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u="sng" dirty="0" smtClean="0"/>
              <a:t>BACS</a:t>
            </a:r>
          </a:p>
          <a:p>
            <a:pPr algn="ctr"/>
            <a:r>
              <a:rPr lang="en-GB" sz="1400" dirty="0" smtClean="0"/>
              <a:t>Sort code &amp; account number</a:t>
            </a:r>
          </a:p>
          <a:p>
            <a:pPr algn="ctr"/>
            <a:endParaRPr lang="en-GB" sz="1600" dirty="0" smtClean="0"/>
          </a:p>
          <a:p>
            <a:pPr algn="ctr"/>
            <a:endParaRPr lang="en-GB" sz="1600" dirty="0" smtClean="0"/>
          </a:p>
          <a:p>
            <a:pPr algn="ctr"/>
            <a:endParaRPr lang="en-GB" sz="1600" dirty="0"/>
          </a:p>
          <a:p>
            <a:pPr algn="ctr"/>
            <a:r>
              <a:rPr lang="en-GB" sz="1600" dirty="0" smtClean="0"/>
              <a:t>Turnaround:</a:t>
            </a:r>
          </a:p>
          <a:p>
            <a:pPr algn="ctr"/>
            <a:r>
              <a:rPr lang="en-GB" sz="1600" dirty="0" smtClean="0"/>
              <a:t> 5 days*</a:t>
            </a:r>
            <a:endParaRPr lang="en-GB" sz="1600" dirty="0"/>
          </a:p>
        </p:txBody>
      </p:sp>
      <p:cxnSp>
        <p:nvCxnSpPr>
          <p:cNvPr id="18" name="Straight Connector 17"/>
          <p:cNvCxnSpPr>
            <a:stCxn id="7" idx="2"/>
            <a:endCxn id="16" idx="0"/>
          </p:cNvCxnSpPr>
          <p:nvPr/>
        </p:nvCxnSpPr>
        <p:spPr>
          <a:xfrm>
            <a:off x="4601148" y="2348880"/>
            <a:ext cx="0" cy="1415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2087724" y="2852936"/>
            <a:ext cx="1685332" cy="49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087724" y="2359732"/>
            <a:ext cx="0" cy="4932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114572" y="2359732"/>
            <a:ext cx="0" cy="49320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5429240" y="2847412"/>
            <a:ext cx="1685332" cy="496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601148" y="3447458"/>
            <a:ext cx="0" cy="7077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655676" y="3518232"/>
            <a:ext cx="5863398" cy="3157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7584" y="5949280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 smtClean="0">
                <a:latin typeface="Franklin Gothic Book" panose="020B0503020102020204" pitchFamily="34" charset="0"/>
              </a:rPr>
              <a:t>* Turnaround times may be longer during vacation</a:t>
            </a:r>
            <a:endParaRPr lang="en-GB" sz="1600" dirty="0">
              <a:latin typeface="Franklin Gothic Book" panose="020B05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5066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U T Arghhh!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If your supplier isn’t a registered company they will need to provide us with a letter to confirm that they are registered with HMRC </a:t>
            </a:r>
            <a:r>
              <a:rPr lang="en-GB" sz="2400" b="1" u="sng" dirty="0" smtClean="0">
                <a:latin typeface="Franklin Gothic Book" panose="020B0503020102020204" pitchFamily="34" charset="0"/>
              </a:rPr>
              <a:t>before</a:t>
            </a:r>
            <a:r>
              <a:rPr lang="en-GB" sz="2400" b="1" dirty="0" smtClean="0">
                <a:latin typeface="Franklin Gothic Book" panose="020B0503020102020204" pitchFamily="34" charset="0"/>
              </a:rPr>
              <a:t> we can make payment</a:t>
            </a:r>
            <a:endParaRPr lang="en-GB" sz="2400" b="1" dirty="0">
              <a:latin typeface="Franklin Gothic Book" panose="020B0503020102020204" pitchFamily="34" charset="0"/>
            </a:endParaRPr>
          </a:p>
          <a:p>
            <a:pPr algn="just"/>
            <a:r>
              <a:rPr lang="en-GB" sz="2400" b="1" dirty="0" smtClean="0">
                <a:latin typeface="Franklin Gothic Book" panose="020B0503020102020204" pitchFamily="34" charset="0"/>
              </a:rPr>
              <a:t>UTR – Unique Tax Reference: the 10-digit number given to anyone who registers for self-assessment</a:t>
            </a:r>
          </a:p>
          <a:p>
            <a:pPr algn="just"/>
            <a:r>
              <a:rPr lang="en-GB" sz="2400" b="1" dirty="0" smtClean="0">
                <a:latin typeface="Franklin Gothic Book" panose="020B0503020102020204" pitchFamily="34" charset="0"/>
              </a:rPr>
              <a:t>Students are not exempt from paying Income Tax!</a:t>
            </a:r>
          </a:p>
          <a:p>
            <a:pPr algn="just"/>
            <a:r>
              <a:rPr lang="en-GB" sz="2400" b="1" dirty="0" smtClean="0">
                <a:latin typeface="Franklin Gothic Book" panose="020B0503020102020204" pitchFamily="34" charset="0"/>
              </a:rPr>
              <a:t>Don’t try to circumvent the system by making a payment directly to the supplier</a:t>
            </a:r>
            <a:endParaRPr lang="en-GB" sz="2400" b="1" dirty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endParaRPr lang="en-GB" sz="2400" b="1" dirty="0" smtClean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en-GB" sz="2400" b="1" dirty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endParaRPr lang="en-GB" sz="240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en-GB" sz="1000" b="1" dirty="0" smtClean="0">
              <a:latin typeface="Franklin Gothic Book" panose="020B05030201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7850" y="4797152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707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Income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Think strategically – </a:t>
            </a:r>
            <a:r>
              <a:rPr lang="en-GB" sz="2400" b="1" i="1" dirty="0" smtClean="0">
                <a:latin typeface="Franklin Gothic Book" panose="020B0503020102020204" pitchFamily="34" charset="0"/>
              </a:rPr>
              <a:t>and legally </a:t>
            </a:r>
            <a:r>
              <a:rPr lang="en-GB" sz="2400" b="1" dirty="0" smtClean="0">
                <a:latin typeface="Franklin Gothic Book" panose="020B0503020102020204" pitchFamily="34" charset="0"/>
              </a:rPr>
              <a:t>– about</a:t>
            </a:r>
          </a:p>
          <a:p>
            <a:pPr marL="0" indent="0">
              <a:buNone/>
            </a:pPr>
            <a:r>
              <a:rPr lang="en-GB" sz="2400" b="1" dirty="0">
                <a:latin typeface="Franklin Gothic Book" panose="020B0503020102020204" pitchFamily="34" charset="0"/>
              </a:rPr>
              <a:t>h</a:t>
            </a:r>
            <a:r>
              <a:rPr lang="en-GB" sz="2400" b="1" dirty="0" smtClean="0">
                <a:latin typeface="Franklin Gothic Book" panose="020B0503020102020204" pitchFamily="34" charset="0"/>
              </a:rPr>
              <a:t>ow you generate income</a:t>
            </a:r>
          </a:p>
          <a:p>
            <a:pPr marL="0" indent="0">
              <a:buNone/>
            </a:pPr>
            <a:endParaRPr lang="en-GB" sz="1200" b="1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Remember societies </a:t>
            </a:r>
            <a:r>
              <a:rPr lang="en-GB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cannot</a:t>
            </a:r>
            <a:r>
              <a:rPr lang="en-GB" sz="2400" b="1" dirty="0" smtClean="0">
                <a:latin typeface="Franklin Gothic Book" panose="020B0503020102020204" pitchFamily="34" charset="0"/>
              </a:rPr>
              <a:t> trade</a:t>
            </a:r>
          </a:p>
          <a:p>
            <a:pPr marL="0" indent="0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 – it’s ultra vires</a:t>
            </a: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60465"/>
            <a:ext cx="2437765" cy="856668"/>
          </a:xfrm>
          <a:prstGeom prst="rect">
            <a:avLst/>
          </a:prstGeom>
        </p:spPr>
      </p:pic>
      <p:pic>
        <p:nvPicPr>
          <p:cNvPr id="9" name="Picture 8" descr="Sales Invoice Form - Microsoft Word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14" t="20747" r="50957" b="14690"/>
          <a:stretch/>
        </p:blipFill>
        <p:spPr>
          <a:xfrm>
            <a:off x="6037912" y="1568088"/>
            <a:ext cx="2652039" cy="399086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74299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Paying In Money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Cash or cheques to bank?</a:t>
            </a:r>
          </a:p>
          <a:p>
            <a:pPr marL="0" indent="0" algn="just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Deposit with the Finance Office ASAP</a:t>
            </a:r>
          </a:p>
          <a:p>
            <a:pPr marL="0" indent="0" algn="just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Cheques </a:t>
            </a:r>
            <a:r>
              <a:rPr lang="en-GB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payable to </a:t>
            </a:r>
            <a:r>
              <a:rPr lang="en-GB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‘WSU’</a:t>
            </a:r>
          </a:p>
          <a:p>
            <a:pPr marL="0" indent="0">
              <a:buNone/>
            </a:pPr>
            <a:endParaRPr lang="en-GB" sz="120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Charity buckets</a:t>
            </a:r>
            <a:endParaRPr lang="en-GB" sz="2400" b="1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Nominated 15 charities only</a:t>
            </a:r>
          </a:p>
          <a:p>
            <a:pPr marL="0" indent="0" algn="ctr">
              <a:buNone/>
            </a:pPr>
            <a:endParaRPr lang="en-GB" sz="240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endParaRPr lang="en-GB" sz="90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en-GB" sz="1000" b="1" dirty="0" smtClean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60465"/>
            <a:ext cx="2437765" cy="856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340621"/>
            <a:ext cx="2743200" cy="2533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5958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A Few More Things…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1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>
                <a:latin typeface="Franklin Gothic Book" panose="020B0503020102020204" pitchFamily="34" charset="0"/>
              </a:rPr>
              <a:t>VAT</a:t>
            </a:r>
          </a:p>
          <a:p>
            <a:pPr marL="0" indent="0" algn="just">
              <a:buNone/>
            </a:pPr>
            <a:r>
              <a:rPr lang="en-GB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Societies aren’t VAT registered so don’t worry about it!</a:t>
            </a:r>
          </a:p>
          <a:p>
            <a:pPr marL="0" indent="0">
              <a:buNone/>
            </a:pPr>
            <a:endParaRPr lang="en-GB" sz="800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>
                <a:latin typeface="Franklin Gothic Book" panose="020B0503020102020204" pitchFamily="34" charset="0"/>
              </a:rPr>
              <a:t>Insurance</a:t>
            </a:r>
          </a:p>
          <a:p>
            <a:pPr marL="0" indent="0" algn="just">
              <a:buNone/>
            </a:pPr>
            <a:r>
              <a:rPr lang="en-GB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Societies have no personal accident cover (sport clubs do!)</a:t>
            </a:r>
          </a:p>
          <a:p>
            <a:pPr marL="0" indent="0" algn="just">
              <a:buNone/>
            </a:pPr>
            <a:r>
              <a:rPr lang="en-GB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No cover for loss or theft of society money in your possession</a:t>
            </a:r>
          </a:p>
          <a:p>
            <a:pPr marL="0" indent="0">
              <a:buNone/>
            </a:pPr>
            <a:endParaRPr lang="en-GB" sz="80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>
                <a:latin typeface="Franklin Gothic Book" panose="020B0503020102020204" pitchFamily="34" charset="0"/>
              </a:rPr>
              <a:t>Film screenings</a:t>
            </a:r>
          </a:p>
          <a:p>
            <a:pPr marL="0" indent="0" algn="just">
              <a:buNone/>
            </a:pPr>
            <a:r>
              <a:rPr lang="en-GB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Do you need a licence? </a:t>
            </a:r>
            <a:r>
              <a:rPr lang="en-GB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Check BBFC </a:t>
            </a:r>
            <a:r>
              <a:rPr lang="en-GB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website www.bbfc.co.uk</a:t>
            </a:r>
          </a:p>
          <a:p>
            <a:pPr marL="0" indent="0">
              <a:buNone/>
            </a:pPr>
            <a:endParaRPr lang="en-GB" sz="80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>
                <a:latin typeface="Franklin Gothic Book" panose="020B0503020102020204" pitchFamily="34" charset="0"/>
              </a:rPr>
              <a:t>Raffles, </a:t>
            </a:r>
            <a:r>
              <a:rPr lang="en-GB" sz="2400" b="1" dirty="0" err="1">
                <a:latin typeface="Franklin Gothic Book" panose="020B0503020102020204" pitchFamily="34" charset="0"/>
              </a:rPr>
              <a:t>tombolas</a:t>
            </a:r>
            <a:r>
              <a:rPr lang="en-GB" sz="2400" b="1" dirty="0">
                <a:latin typeface="Franklin Gothic Book" panose="020B0503020102020204" pitchFamily="34" charset="0"/>
              </a:rPr>
              <a:t> &amp; sweepstakes are all types of lottery</a:t>
            </a:r>
          </a:p>
          <a:p>
            <a:pPr marL="0" indent="0" algn="just">
              <a:buNone/>
            </a:pPr>
            <a:r>
              <a:rPr lang="en-GB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Gambling Act 2005 </a:t>
            </a:r>
            <a:r>
              <a:rPr lang="en-GB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applies</a:t>
            </a:r>
          </a:p>
          <a:p>
            <a:pPr marL="0" indent="0" algn="ctr">
              <a:buNone/>
            </a:pPr>
            <a:endParaRPr lang="en-GB" sz="90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en-GB" sz="1000" b="1" dirty="0" smtClean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60465"/>
            <a:ext cx="2437765" cy="8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8983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Further Help &amp; Advice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700" b="1" dirty="0" smtClean="0">
                <a:latin typeface="Franklin Gothic Book" panose="020B0503020102020204" pitchFamily="34" charset="0"/>
              </a:rPr>
              <a:t>George Creasy, </a:t>
            </a:r>
            <a:r>
              <a:rPr lang="en-GB" sz="1700" b="1" dirty="0">
                <a:latin typeface="Franklin Gothic Book" panose="020B0503020102020204" pitchFamily="34" charset="0"/>
              </a:rPr>
              <a:t>Societies Officer  		</a:t>
            </a:r>
            <a:r>
              <a:rPr lang="en-GB" sz="17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g</a:t>
            </a:r>
            <a:r>
              <a:rPr lang="en-GB" sz="17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eorge.creasy@warwicksu.com</a:t>
            </a:r>
            <a:endParaRPr lang="en-GB" sz="170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GB" sz="1700" b="1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sz="1700" b="1" dirty="0">
                <a:latin typeface="Franklin Gothic Book" panose="020B0503020102020204" pitchFamily="34" charset="0"/>
              </a:rPr>
              <a:t>Gerard Henry, Student Activities </a:t>
            </a:r>
            <a:r>
              <a:rPr lang="en-GB" sz="1700" b="1" dirty="0" smtClean="0">
                <a:latin typeface="Franklin Gothic Book" panose="020B0503020102020204" pitchFamily="34" charset="0"/>
              </a:rPr>
              <a:t>Manager	</a:t>
            </a:r>
            <a:r>
              <a:rPr lang="en-GB" sz="17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gerard.henry@warwicksu.com</a:t>
            </a:r>
            <a:endParaRPr lang="en-GB" sz="1700" b="1" dirty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sz="1700" b="1" dirty="0" smtClean="0">
                <a:latin typeface="Franklin Gothic Book" panose="020B0503020102020204" pitchFamily="34" charset="0"/>
              </a:rPr>
              <a:t>Marcus Boswell, Societies Co-ordinator		</a:t>
            </a:r>
            <a:r>
              <a:rPr lang="en-GB" sz="17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marcus.boswell@warwicksu.com</a:t>
            </a:r>
          </a:p>
          <a:p>
            <a:pPr marL="0" indent="0">
              <a:buNone/>
            </a:pPr>
            <a:r>
              <a:rPr lang="en-GB" sz="1700" b="1" dirty="0" smtClean="0">
                <a:latin typeface="Franklin Gothic Book" panose="020B0503020102020204" pitchFamily="34" charset="0"/>
              </a:rPr>
              <a:t>Meg Digweed-Davies, </a:t>
            </a:r>
            <a:r>
              <a:rPr lang="en-GB" sz="1700" b="1" dirty="0">
                <a:latin typeface="Franklin Gothic Book" panose="020B0503020102020204" pitchFamily="34" charset="0"/>
              </a:rPr>
              <a:t>Societies Co-ordinator	</a:t>
            </a:r>
            <a:r>
              <a:rPr lang="en-GB" sz="165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megan.digweed-davis@warwicksu.com</a:t>
            </a:r>
            <a:endParaRPr lang="en-GB" sz="165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sz="1700" b="1" dirty="0">
                <a:latin typeface="Franklin Gothic Book" panose="020B0503020102020204" pitchFamily="34" charset="0"/>
              </a:rPr>
              <a:t>Indy Sanghera, Societies Co-ordinator 		</a:t>
            </a:r>
            <a:r>
              <a:rPr lang="en-GB" sz="17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indy.sanghera@warwicksu.com</a:t>
            </a:r>
          </a:p>
          <a:p>
            <a:pPr marL="0" indent="0">
              <a:buNone/>
            </a:pPr>
            <a:endParaRPr lang="en-GB" sz="170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sz="1700" b="1" dirty="0">
                <a:latin typeface="Franklin Gothic Book" panose="020B0503020102020204" pitchFamily="34" charset="0"/>
              </a:rPr>
              <a:t>Jacqui Anderson, Deputy Finance Manager  	</a:t>
            </a:r>
            <a:r>
              <a:rPr lang="en-GB" sz="17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jacqui.anderson@warwicksu.com</a:t>
            </a:r>
          </a:p>
          <a:p>
            <a:pPr marL="0" indent="0" algn="just">
              <a:buNone/>
            </a:pPr>
            <a:r>
              <a:rPr lang="en-GB" sz="17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					02476 572810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60465"/>
            <a:ext cx="2437765" cy="8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9378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The Finance Office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60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endParaRPr lang="en-GB" sz="2400" b="1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Located on 2</a:t>
            </a:r>
            <a:r>
              <a:rPr lang="en-GB" sz="2400" b="1" baseline="30000" dirty="0" smtClean="0">
                <a:latin typeface="Franklin Gothic Book" panose="020B0503020102020204" pitchFamily="34" charset="0"/>
              </a:rPr>
              <a:t>nd</a:t>
            </a:r>
            <a:r>
              <a:rPr lang="en-GB" sz="2400" b="1" dirty="0" smtClean="0">
                <a:latin typeface="Franklin Gothic Book" panose="020B0503020102020204" pitchFamily="34" charset="0"/>
              </a:rPr>
              <a:t> floor of SUHQ</a:t>
            </a:r>
          </a:p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Open throughout the year</a:t>
            </a:r>
          </a:p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Monday – Friday, 10.00am – 3.00pm</a:t>
            </a:r>
          </a:p>
          <a:p>
            <a:pPr marL="0" indent="0" algn="just">
              <a:buNone/>
            </a:pPr>
            <a:endParaRPr lang="en-GB" sz="2400" b="1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Contact us: </a:t>
            </a:r>
            <a:r>
              <a:rPr lang="en-GB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finance@warwicksu.com</a:t>
            </a: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60465"/>
            <a:ext cx="2437765" cy="8566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 rotWithShape="1">
          <a:blip r:embed="rId3"/>
          <a:srcRect l="7310" r="16500" b="12939"/>
          <a:stretch/>
        </p:blipFill>
        <p:spPr bwMode="auto">
          <a:xfrm>
            <a:off x="5817822" y="1556792"/>
            <a:ext cx="2870327" cy="2033999"/>
          </a:xfrm>
          <a:prstGeom prst="rect">
            <a:avLst/>
          </a:prstGeom>
          <a:noFill/>
          <a:ln>
            <a:noFill/>
          </a:ln>
          <a:effectLst>
            <a:outerShdw blurRad="127000" algn="ctr" rotWithShape="0">
              <a:schemeClr val="bg2">
                <a:alpha val="75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0569" y="3861048"/>
            <a:ext cx="2084832" cy="1682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ight Arrow 8"/>
          <p:cNvSpPr/>
          <p:nvPr/>
        </p:nvSpPr>
        <p:spPr>
          <a:xfrm>
            <a:off x="5652120" y="2380224"/>
            <a:ext cx="1152128" cy="387133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642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We Are Not The Fun Police!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3148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We’re here to help make the running of your society as straightforward as possible</a:t>
            </a:r>
            <a:r>
              <a:rPr lang="en-GB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…</a:t>
            </a:r>
          </a:p>
          <a:p>
            <a:pPr marL="0" indent="0" algn="ctr">
              <a:buNone/>
            </a:pPr>
            <a:endParaRPr lang="en-GB" sz="120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Franklin Gothic Book" panose="020B0503020102020204" pitchFamily="34" charset="0"/>
                <a:sym typeface="Wingdings 2"/>
              </a:rPr>
              <a:t> </a:t>
            </a:r>
            <a:r>
              <a:rPr lang="en-GB" sz="2400" b="1" dirty="0" smtClean="0">
                <a:latin typeface="Franklin Gothic Book" panose="020B0503020102020204" pitchFamily="34" charset="0"/>
              </a:rPr>
              <a:t>We are not here to confuse you about finance</a:t>
            </a:r>
          </a:p>
          <a:p>
            <a:pPr marL="0" indent="0" algn="just">
              <a:buNone/>
            </a:pPr>
            <a:r>
              <a:rPr lang="en-GB" sz="2400" b="1" dirty="0">
                <a:solidFill>
                  <a:srgbClr val="FF0000"/>
                </a:solidFill>
                <a:latin typeface="Franklin Gothic Book" panose="020B0503020102020204" pitchFamily="34" charset="0"/>
                <a:sym typeface="Wingdings 2"/>
              </a:rPr>
              <a:t> </a:t>
            </a:r>
            <a:r>
              <a:rPr lang="en-GB" sz="2400" b="1" dirty="0" smtClean="0">
                <a:latin typeface="Franklin Gothic Book" panose="020B0503020102020204" pitchFamily="34" charset="0"/>
              </a:rPr>
              <a:t>We </a:t>
            </a:r>
            <a:r>
              <a:rPr lang="en-GB" sz="2400" b="1" dirty="0">
                <a:latin typeface="Franklin Gothic Book" panose="020B0503020102020204" pitchFamily="34" charset="0"/>
              </a:rPr>
              <a:t>are not here to </a:t>
            </a:r>
            <a:r>
              <a:rPr lang="en-GB" sz="2400" b="1" dirty="0" smtClean="0">
                <a:latin typeface="Franklin Gothic Book" panose="020B0503020102020204" pitchFamily="34" charset="0"/>
              </a:rPr>
              <a:t>tell how to spend your money</a:t>
            </a:r>
            <a:endParaRPr lang="en-GB" sz="2400" b="1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Franklin Gothic Book" panose="020B0503020102020204" pitchFamily="34" charset="0"/>
                <a:sym typeface="Wingdings 2"/>
              </a:rPr>
              <a:t> </a:t>
            </a:r>
            <a:r>
              <a:rPr lang="en-GB" sz="2400" b="1" dirty="0" smtClean="0">
                <a:latin typeface="Franklin Gothic Book" panose="020B0503020102020204" pitchFamily="34" charset="0"/>
              </a:rPr>
              <a:t>We </a:t>
            </a:r>
            <a:r>
              <a:rPr lang="en-GB" sz="2400" b="1" dirty="0">
                <a:latin typeface="Franklin Gothic Book" panose="020B0503020102020204" pitchFamily="34" charset="0"/>
              </a:rPr>
              <a:t>are </a:t>
            </a:r>
            <a:r>
              <a:rPr lang="en-GB" sz="2400" b="1" dirty="0" smtClean="0">
                <a:latin typeface="Franklin Gothic Book" panose="020B0503020102020204" pitchFamily="34" charset="0"/>
              </a:rPr>
              <a:t>not </a:t>
            </a:r>
            <a:r>
              <a:rPr lang="en-GB" sz="2400" b="1" dirty="0">
                <a:latin typeface="Franklin Gothic Book" panose="020B0503020102020204" pitchFamily="34" charset="0"/>
              </a:rPr>
              <a:t>here to </a:t>
            </a:r>
            <a:r>
              <a:rPr lang="en-GB" sz="2400" b="1" dirty="0" smtClean="0">
                <a:latin typeface="Franklin Gothic Book" panose="020B0503020102020204" pitchFamily="34" charset="0"/>
              </a:rPr>
              <a:t>confine or curtail your activities</a:t>
            </a:r>
          </a:p>
          <a:p>
            <a:pPr marL="0" indent="0">
              <a:buNone/>
            </a:pPr>
            <a:r>
              <a:rPr lang="en-GB" sz="48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BUT…</a:t>
            </a:r>
            <a:endParaRPr lang="en-GB" sz="4800" b="1" dirty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>
                <a:latin typeface="Franklin Gothic Book" panose="020B0503020102020204" pitchFamily="34" charset="0"/>
              </a:rPr>
              <a:t>Society activities must be legal and </a:t>
            </a:r>
            <a:r>
              <a:rPr lang="en-GB" sz="2400" b="1" dirty="0" smtClean="0">
                <a:latin typeface="Franklin Gothic Book" panose="020B0503020102020204" pitchFamily="34" charset="0"/>
              </a:rPr>
              <a:t>compliant…</a:t>
            </a:r>
            <a:endParaRPr lang="en-GB" sz="2400" b="1" dirty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60465"/>
            <a:ext cx="2437765" cy="856668"/>
          </a:xfrm>
          <a:prstGeom prst="rect">
            <a:avLst/>
          </a:prstGeom>
        </p:spPr>
      </p:pic>
      <p:pic>
        <p:nvPicPr>
          <p:cNvPr id="1027" name="Picture 3" descr="C:\Users\janderson\AppData\Local\Microsoft\Windows\Temporary Internet Files\Content.IE5\DJ4YDCLQ\large-Woman-Police-Officer-0-5566[1]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642" y="1857857"/>
            <a:ext cx="1440000" cy="421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01" y="5110326"/>
            <a:ext cx="678656" cy="7500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095" y="5109805"/>
            <a:ext cx="1285875" cy="81010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0943" y="5109805"/>
            <a:ext cx="1097280" cy="61722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8920" y="5109805"/>
            <a:ext cx="908685" cy="57721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308" y="5286483"/>
            <a:ext cx="1049274" cy="45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Warwick Students’ Union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UK registered charity, </a:t>
            </a:r>
            <a:r>
              <a:rPr lang="en-GB" sz="2400" b="1" dirty="0">
                <a:latin typeface="Franklin Gothic Book" panose="020B0503020102020204" pitchFamily="34" charset="0"/>
              </a:rPr>
              <a:t>number 1136894</a:t>
            </a:r>
          </a:p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Charitable company, number 7297865</a:t>
            </a:r>
          </a:p>
          <a:p>
            <a:pPr marL="0" indent="0" algn="just">
              <a:buNone/>
            </a:pPr>
            <a:endParaRPr lang="en-GB" sz="1200" b="1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Memorandum &amp; Articles of Association</a:t>
            </a:r>
          </a:p>
          <a:p>
            <a:pPr marL="0" indent="0" algn="just">
              <a:buNone/>
            </a:pPr>
            <a:r>
              <a:rPr lang="en-GB" sz="2400" b="1" i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Outlines the purpose of the Union and how it’s administered</a:t>
            </a:r>
          </a:p>
          <a:p>
            <a:pPr marL="0" indent="0" algn="just">
              <a:buNone/>
            </a:pPr>
            <a:endParaRPr lang="en-GB" sz="1200" b="1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Ultra vires – ‘beyond power’</a:t>
            </a:r>
          </a:p>
          <a:p>
            <a:pPr marL="0" indent="0">
              <a:buNone/>
            </a:pPr>
            <a:r>
              <a:rPr lang="en-GB" sz="2400" b="1" i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The SU – and its societies &amp; sports clubs – must work within the Objects outlined in Section 4 of the M&amp;A</a:t>
            </a:r>
            <a:endParaRPr lang="en-GB" sz="2400" b="1" i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60465"/>
            <a:ext cx="2437765" cy="8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807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SU Societies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A society…</a:t>
            </a:r>
          </a:p>
          <a:p>
            <a:pPr marL="0" indent="0" algn="just">
              <a:buNone/>
            </a:pPr>
            <a:endParaRPr lang="en-GB" sz="600" b="1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>
                <a:latin typeface="Franklin Gothic Book" panose="020B0503020102020204" pitchFamily="34" charset="0"/>
              </a:rPr>
              <a:t>i</a:t>
            </a:r>
            <a:r>
              <a:rPr lang="en-GB" sz="2400" b="1" dirty="0" smtClean="0">
                <a:latin typeface="Franklin Gothic Book" panose="020B0503020102020204" pitchFamily="34" charset="0"/>
              </a:rPr>
              <a:t>s an unincorporated </a:t>
            </a:r>
            <a:r>
              <a:rPr lang="en-GB" sz="2400" b="1" dirty="0">
                <a:latin typeface="Franklin Gothic Book" panose="020B0503020102020204" pitchFamily="34" charset="0"/>
              </a:rPr>
              <a:t>charitable membership </a:t>
            </a:r>
            <a:r>
              <a:rPr lang="en-GB" sz="2400" b="1" dirty="0" smtClean="0">
                <a:latin typeface="Franklin Gothic Book" panose="020B0503020102020204" pitchFamily="34" charset="0"/>
              </a:rPr>
              <a:t>organisation</a:t>
            </a:r>
          </a:p>
          <a:p>
            <a:pPr marL="0" indent="0" algn="just">
              <a:buNone/>
            </a:pPr>
            <a:endParaRPr lang="en-GB" sz="600" b="1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is affiliated to, </a:t>
            </a:r>
            <a:r>
              <a:rPr lang="en-GB" sz="2400" b="1" dirty="0">
                <a:latin typeface="Franklin Gothic Book" panose="020B0503020102020204" pitchFamily="34" charset="0"/>
              </a:rPr>
              <a:t>and subject to, the SU’s constitution, by-laws, policies &amp; financial </a:t>
            </a:r>
            <a:r>
              <a:rPr lang="en-GB" sz="2400" b="1" dirty="0" smtClean="0">
                <a:latin typeface="Franklin Gothic Book" panose="020B0503020102020204" pitchFamily="34" charset="0"/>
              </a:rPr>
              <a:t>regulations</a:t>
            </a:r>
          </a:p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must have a President, a Secretary and a </a:t>
            </a:r>
            <a:r>
              <a:rPr lang="en-GB" sz="4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Treasurer</a:t>
            </a:r>
            <a:endParaRPr lang="en-GB" sz="4000" b="1" dirty="0" smtClean="0">
              <a:solidFill>
                <a:srgbClr val="FFC000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en-GB" sz="240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A society is </a:t>
            </a:r>
            <a:r>
              <a:rPr lang="en-GB" sz="2400" b="1" u="sng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NOT</a:t>
            </a:r>
            <a:r>
              <a:rPr lang="en-GB" sz="2400" b="1" dirty="0" smtClean="0">
                <a:latin typeface="Franklin Gothic Book" panose="020B0503020102020204" pitchFamily="34" charset="0"/>
              </a:rPr>
              <a:t> a small business with the aim of generating lots of profit or cash!</a:t>
            </a:r>
          </a:p>
          <a:p>
            <a:pPr marL="0" indent="0" algn="just">
              <a:buNone/>
            </a:pPr>
            <a:endParaRPr lang="en-GB" sz="2400" b="1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en-GB" sz="1000" b="1" dirty="0" smtClean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60465"/>
            <a:ext cx="2437765" cy="856668"/>
          </a:xfrm>
          <a:prstGeom prst="rect">
            <a:avLst/>
          </a:prstGeom>
        </p:spPr>
      </p:pic>
      <p:sp>
        <p:nvSpPr>
          <p:cNvPr id="4" name="5-Point Star 3"/>
          <p:cNvSpPr/>
          <p:nvPr/>
        </p:nvSpPr>
        <p:spPr>
          <a:xfrm rot="1889687">
            <a:off x="8134151" y="3592477"/>
            <a:ext cx="180000" cy="180000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>
            <a:glow rad="1270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5-Point Star 6"/>
          <p:cNvSpPr/>
          <p:nvPr/>
        </p:nvSpPr>
        <p:spPr>
          <a:xfrm rot="1549566">
            <a:off x="8095247" y="3965472"/>
            <a:ext cx="180000" cy="167993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>
            <a:glow rad="1270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5-Point Star 8"/>
          <p:cNvSpPr/>
          <p:nvPr/>
        </p:nvSpPr>
        <p:spPr>
          <a:xfrm rot="269546">
            <a:off x="7777031" y="3472734"/>
            <a:ext cx="180000" cy="207999"/>
          </a:xfrm>
          <a:prstGeom prst="star5">
            <a:avLst/>
          </a:prstGeom>
          <a:solidFill>
            <a:srgbClr val="FFFF00"/>
          </a:solidFill>
          <a:ln w="9525">
            <a:solidFill>
              <a:schemeClr val="tx1"/>
            </a:solidFill>
          </a:ln>
          <a:effectLst>
            <a:glow rad="127000">
              <a:srgbClr val="FFC000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6773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 tmFilter="0, 0; .2, .5; .8, .5; 1, 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250" autoRev="1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   The </a:t>
            </a:r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Society Treasurer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60264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How To…Be A Society Treasurer!</a:t>
            </a:r>
          </a:p>
          <a:p>
            <a:pPr marL="0" indent="0" algn="just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Download the role description from Exec Resources</a:t>
            </a:r>
          </a:p>
          <a:p>
            <a:pPr marL="0" indent="0" algn="just">
              <a:buNone/>
            </a:pPr>
            <a:endParaRPr lang="en-GB" sz="1200" b="1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SU Financial Regulations</a:t>
            </a:r>
          </a:p>
          <a:p>
            <a:pPr marL="0" indent="0" algn="just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FP12 Clubs &amp; Societies and FP14 Charity Collections</a:t>
            </a:r>
          </a:p>
          <a:p>
            <a:pPr marL="0" indent="0" algn="just">
              <a:buNone/>
            </a:pPr>
            <a:endParaRPr lang="en-GB" sz="1200" b="1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Monitor funds and ensure they are spent for the benefit of members, keep on top of paperwork and communicate regularly with Exec &amp; members</a:t>
            </a:r>
          </a:p>
          <a:p>
            <a:pPr marL="0" indent="0" algn="just">
              <a:buNone/>
            </a:pPr>
            <a:endParaRPr lang="en-GB" sz="1200" b="1" dirty="0" smtClean="0"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sz="2400" b="1" dirty="0" smtClean="0">
                <a:solidFill>
                  <a:srgbClr val="92D050"/>
                </a:solidFill>
                <a:latin typeface="Franklin Gothic Book" panose="020B0503020102020204" pitchFamily="34" charset="0"/>
              </a:rPr>
              <a:t>REMEMBER: I’m </a:t>
            </a:r>
            <a:r>
              <a:rPr lang="en-GB" sz="2400" b="1" dirty="0">
                <a:solidFill>
                  <a:srgbClr val="92D050"/>
                </a:solidFill>
                <a:latin typeface="Franklin Gothic Book" panose="020B0503020102020204" pitchFamily="34" charset="0"/>
              </a:rPr>
              <a:t>an accountant so you don’t have to be…</a:t>
            </a:r>
          </a:p>
          <a:p>
            <a:pPr marL="0" indent="0">
              <a:buNone/>
            </a:pPr>
            <a:endParaRPr lang="en-GB" sz="240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GB" sz="240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endParaRPr lang="en-GB" sz="240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en-GB" sz="1000" b="1" dirty="0" smtClean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60465"/>
            <a:ext cx="2437765" cy="856668"/>
          </a:xfrm>
          <a:prstGeom prst="rect">
            <a:avLst/>
          </a:prstGeom>
        </p:spPr>
      </p:pic>
      <p:pic>
        <p:nvPicPr>
          <p:cNvPr id="3082" name="Picture 10" descr="C:\Users\janderson\AppData\Local\Microsoft\Windows\Temporary Internet Files\Content.IE5\233PBX7O\MC900441316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3614" y="5085184"/>
            <a:ext cx="784343" cy="784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918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Finance Web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Get your log in &amp; password from your Society Co-ordinator</a:t>
            </a:r>
          </a:p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Log </a:t>
            </a:r>
            <a:r>
              <a:rPr lang="en-GB" sz="2400" b="1" dirty="0">
                <a:latin typeface="Franklin Gothic Book" panose="020B0503020102020204" pitchFamily="34" charset="0"/>
              </a:rPr>
              <a:t>in regularly to check </a:t>
            </a:r>
            <a:r>
              <a:rPr lang="en-GB" sz="2400" b="1" dirty="0" smtClean="0">
                <a:latin typeface="Franklin Gothic Book" panose="020B0503020102020204" pitchFamily="34" charset="0"/>
              </a:rPr>
              <a:t>your account balance </a:t>
            </a:r>
            <a:r>
              <a:rPr lang="en-GB" sz="2400" b="1" i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but…</a:t>
            </a:r>
            <a:endParaRPr lang="en-GB" sz="2400" b="1" dirty="0" smtClean="0">
              <a:solidFill>
                <a:srgbClr val="FF0000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i="1" dirty="0">
                <a:solidFill>
                  <a:srgbClr val="FF0000"/>
                </a:solidFill>
                <a:latin typeface="Franklin Gothic Book" panose="020B0503020102020204" pitchFamily="34" charset="0"/>
              </a:rPr>
              <a:t>d</a:t>
            </a:r>
            <a:r>
              <a:rPr lang="en-GB" sz="2400" b="1" i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on’t</a:t>
            </a:r>
            <a:r>
              <a:rPr lang="en-GB" sz="2400" b="1" dirty="0" smtClean="0">
                <a:latin typeface="Franklin Gothic Book" panose="020B0503020102020204" pitchFamily="34" charset="0"/>
              </a:rPr>
              <a:t> </a:t>
            </a:r>
            <a:r>
              <a:rPr lang="en-GB" sz="2400" b="1" dirty="0">
                <a:latin typeface="Franklin Gothic Book" panose="020B0503020102020204" pitchFamily="34" charset="0"/>
              </a:rPr>
              <a:t>rely exclusively </a:t>
            </a:r>
            <a:r>
              <a:rPr lang="en-GB" sz="2400" b="1" dirty="0" smtClean="0">
                <a:latin typeface="Franklin Gothic Book" panose="020B0503020102020204" pitchFamily="34" charset="0"/>
              </a:rPr>
              <a:t>on Finance Web – keep your own records</a:t>
            </a:r>
            <a:endParaRPr lang="en-GB" sz="2400" b="1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	</a:t>
            </a:r>
          </a:p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				Click </a:t>
            </a:r>
            <a:r>
              <a:rPr lang="en-GB" sz="2400" b="1" dirty="0">
                <a:latin typeface="Franklin Gothic Book" panose="020B0503020102020204" pitchFamily="34" charset="0"/>
              </a:rPr>
              <a:t>on ‘Select’ in the Action </a:t>
            </a:r>
            <a:r>
              <a:rPr lang="en-GB" sz="2400" b="1" dirty="0" smtClean="0">
                <a:latin typeface="Franklin Gothic Book" panose="020B0503020102020204" pitchFamily="34" charset="0"/>
              </a:rPr>
              <a:t>				column </a:t>
            </a:r>
            <a:r>
              <a:rPr lang="en-GB" sz="2400" b="1" dirty="0">
                <a:latin typeface="Franklin Gothic Book" panose="020B0503020102020204" pitchFamily="34" charset="0"/>
              </a:rPr>
              <a:t>to drill down to </a:t>
            </a:r>
            <a:r>
              <a:rPr lang="en-GB" sz="2400" b="1" dirty="0" smtClean="0">
                <a:latin typeface="Franklin Gothic Book" panose="020B0503020102020204" pitchFamily="34" charset="0"/>
              </a:rPr>
              <a:t>individual				transactions     		</a:t>
            </a:r>
            <a:endParaRPr lang="en-GB" sz="1000" b="1" dirty="0" smtClean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60465"/>
            <a:ext cx="2437765" cy="85666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3"/>
          <a:srcRect l="61177" t="7667" r="11569" b="61535"/>
          <a:stretch/>
        </p:blipFill>
        <p:spPr bwMode="auto">
          <a:xfrm>
            <a:off x="467544" y="2924944"/>
            <a:ext cx="3614152" cy="27390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Rectangle 3"/>
          <p:cNvSpPr/>
          <p:nvPr/>
        </p:nvSpPr>
        <p:spPr>
          <a:xfrm>
            <a:off x="2411760" y="3398471"/>
            <a:ext cx="936104" cy="204934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/>
          <p:nvPr/>
        </p:nvPicPr>
        <p:blipFill rotWithShape="1">
          <a:blip r:embed="rId4"/>
          <a:srcRect l="61377" t="9220" r="12221" b="80636"/>
          <a:stretch/>
        </p:blipFill>
        <p:spPr bwMode="auto">
          <a:xfrm>
            <a:off x="4499992" y="4687950"/>
            <a:ext cx="3090175" cy="759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Right Arrow 10"/>
          <p:cNvSpPr/>
          <p:nvPr/>
        </p:nvSpPr>
        <p:spPr>
          <a:xfrm rot="1579388">
            <a:off x="4021663" y="4655781"/>
            <a:ext cx="576064" cy="387133"/>
          </a:xfrm>
          <a:prstGeom prst="rightArrow">
            <a:avLst/>
          </a:prstGeom>
          <a:solidFill>
            <a:srgbClr val="0070C0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Rectangle 11"/>
          <p:cNvSpPr/>
          <p:nvPr/>
        </p:nvSpPr>
        <p:spPr>
          <a:xfrm>
            <a:off x="7020272" y="4823925"/>
            <a:ext cx="569895" cy="523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39933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Finance Forms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6026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Money Request – </a:t>
            </a:r>
            <a:r>
              <a:rPr lang="en-GB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Purchase Order </a:t>
            </a:r>
            <a:r>
              <a:rPr lang="en-GB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– Sales Invoice</a:t>
            </a:r>
          </a:p>
          <a:p>
            <a:pPr marL="0" indent="0" algn="ctr">
              <a:buNone/>
            </a:pPr>
            <a:endParaRPr lang="en-GB" sz="120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>
              <a:buNone/>
            </a:pPr>
            <a:r>
              <a:rPr lang="en-GB" sz="22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 </a:t>
            </a:r>
            <a:r>
              <a:rPr lang="en-GB" sz="2400" b="1" dirty="0" smtClean="0">
                <a:latin typeface="Franklin Gothic Book" panose="020B0503020102020204" pitchFamily="34" charset="0"/>
              </a:rPr>
              <a:t>Please </a:t>
            </a:r>
            <a:r>
              <a:rPr lang="en-GB" sz="2400" b="1" dirty="0">
                <a:latin typeface="Franklin Gothic Book" panose="020B0503020102020204" pitchFamily="34" charset="0"/>
              </a:rPr>
              <a:t>ensure </a:t>
            </a:r>
            <a:r>
              <a:rPr lang="en-GB" sz="2400" b="1" dirty="0" smtClean="0">
                <a:latin typeface="Franklin Gothic Book" panose="020B0503020102020204" pitchFamily="34" charset="0"/>
              </a:rPr>
              <a:t>forms</a:t>
            </a:r>
            <a:r>
              <a:rPr lang="en-GB" sz="2400" b="1" dirty="0">
                <a:latin typeface="Franklin Gothic Book" panose="020B0503020102020204" pitchFamily="34" charset="0"/>
              </a:rPr>
              <a:t>…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400" b="1" dirty="0">
                <a:latin typeface="Franklin Gothic Book" panose="020B0503020102020204" pitchFamily="34" charset="0"/>
              </a:rPr>
              <a:t>are complete, accurate and legible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400" b="1" dirty="0">
                <a:latin typeface="Franklin Gothic Book" panose="020B0503020102020204" pitchFamily="34" charset="0"/>
              </a:rPr>
              <a:t>are authorised by an appropriate member of </a:t>
            </a:r>
            <a:r>
              <a:rPr lang="en-GB" sz="2400" b="1" dirty="0" smtClean="0">
                <a:latin typeface="Franklin Gothic Book" panose="020B0503020102020204" pitchFamily="34" charset="0"/>
              </a:rPr>
              <a:t>the </a:t>
            </a:r>
            <a:r>
              <a:rPr lang="en-GB" sz="2400" b="1" dirty="0">
                <a:latin typeface="Franklin Gothic Book" panose="020B0503020102020204" pitchFamily="34" charset="0"/>
              </a:rPr>
              <a:t>Exec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400" b="1" dirty="0">
                <a:latin typeface="Franklin Gothic Book" panose="020B0503020102020204" pitchFamily="34" charset="0"/>
              </a:rPr>
              <a:t>include supporting documentation / invoices / receipts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400" b="1" dirty="0">
                <a:latin typeface="Franklin Gothic Book" panose="020B0503020102020204" pitchFamily="34" charset="0"/>
              </a:rPr>
              <a:t>are handed in at the Resources Room</a:t>
            </a:r>
          </a:p>
          <a:p>
            <a:pPr algn="just">
              <a:buClr>
                <a:srgbClr val="FFC000"/>
              </a:buClr>
              <a:buFont typeface="Wingdings" panose="05000000000000000000" pitchFamily="2" charset="2"/>
              <a:buChar char="ü"/>
            </a:pPr>
            <a:r>
              <a:rPr lang="en-GB" sz="2400" b="1" dirty="0">
                <a:latin typeface="Franklin Gothic Book" panose="020B0503020102020204" pitchFamily="34" charset="0"/>
              </a:rPr>
              <a:t>are submitted in time for us to process to any deadline</a:t>
            </a:r>
          </a:p>
          <a:p>
            <a:pPr marL="0" indent="0" algn="just">
              <a:buNone/>
            </a:pPr>
            <a:endParaRPr lang="en-GB" sz="1200" b="1" dirty="0"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GB" sz="2400" b="1" dirty="0">
                <a:solidFill>
                  <a:srgbClr val="0070C0"/>
                </a:solidFill>
                <a:latin typeface="Franklin Gothic Book" panose="020B0503020102020204" pitchFamily="34" charset="0"/>
              </a:rPr>
              <a:t>Blank forms can be downloaded from </a:t>
            </a:r>
            <a:r>
              <a:rPr lang="en-GB" sz="24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Exec Resources</a:t>
            </a:r>
            <a:endParaRPr lang="en-GB" sz="240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endParaRPr lang="en-GB" sz="240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endParaRPr lang="en-GB" sz="90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en-GB" sz="1000" b="1" dirty="0" smtClean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60465"/>
            <a:ext cx="2437765" cy="8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1036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Franklin Gothic Book" panose="020B0503020102020204" pitchFamily="34" charset="0"/>
              </a:rPr>
              <a:t>Coding Structure</a:t>
            </a:r>
            <a:endParaRPr lang="en-GB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Franklin Gothic Book" panose="020B0503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917032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Account code – Society Cost Centre – Department Code</a:t>
            </a:r>
          </a:p>
          <a:p>
            <a:pPr marL="0" indent="0" algn="just">
              <a:buNone/>
            </a:pPr>
            <a:endParaRPr lang="en-GB" sz="1200" b="1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 smtClean="0">
                <a:latin typeface="Franklin Gothic Book" panose="020B0503020102020204" pitchFamily="34" charset="0"/>
              </a:rPr>
              <a:t>Income codes always start with 18**</a:t>
            </a:r>
          </a:p>
          <a:p>
            <a:pPr marL="0" indent="0" algn="just">
              <a:buNone/>
            </a:pPr>
            <a:r>
              <a:rPr lang="en-GB" sz="2400" b="1" dirty="0" smtClean="0">
                <a:solidFill>
                  <a:srgbClr val="008000"/>
                </a:solidFill>
                <a:latin typeface="Franklin Gothic Book" panose="020B0503020102020204" pitchFamily="34" charset="0"/>
              </a:rPr>
              <a:t>Highlighted in GREEN on Finance Web</a:t>
            </a:r>
          </a:p>
          <a:p>
            <a:pPr marL="0" indent="0" algn="just">
              <a:buNone/>
            </a:pPr>
            <a:endParaRPr lang="en-GB" sz="1200" b="1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r>
              <a:rPr lang="en-GB" sz="2400" b="1" dirty="0">
                <a:latin typeface="Franklin Gothic Book" panose="020B0503020102020204" pitchFamily="34" charset="0"/>
              </a:rPr>
              <a:t>Expenditure codes always start 48</a:t>
            </a:r>
            <a:r>
              <a:rPr lang="en-GB" sz="2400" b="1" dirty="0" smtClean="0">
                <a:latin typeface="Franklin Gothic Book" panose="020B0503020102020204" pitchFamily="34" charset="0"/>
              </a:rPr>
              <a:t>**</a:t>
            </a:r>
          </a:p>
          <a:p>
            <a:pPr marL="0" indent="0" algn="just">
              <a:buNone/>
            </a:pPr>
            <a:r>
              <a:rPr lang="en-GB" sz="2400" b="1" dirty="0" smtClean="0">
                <a:solidFill>
                  <a:srgbClr val="FF0000"/>
                </a:solidFill>
                <a:latin typeface="Franklin Gothic Book" panose="020B0503020102020204" pitchFamily="34" charset="0"/>
              </a:rPr>
              <a:t>Highlighted in RED on Finance Web</a:t>
            </a:r>
          </a:p>
          <a:p>
            <a:pPr marL="0" indent="0" algn="ctr">
              <a:buNone/>
            </a:pPr>
            <a:endParaRPr lang="en-GB" sz="120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endParaRPr lang="en-GB" sz="120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endParaRPr lang="en-GB" sz="120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r>
              <a:rPr lang="en-GB" sz="2000" b="1" dirty="0" smtClean="0">
                <a:solidFill>
                  <a:srgbClr val="0070C0"/>
                </a:solidFill>
                <a:latin typeface="Franklin Gothic Book" panose="020B0503020102020204" pitchFamily="34" charset="0"/>
              </a:rPr>
              <a:t>An account code list will be emailed to you with a copy of this presentation</a:t>
            </a:r>
          </a:p>
          <a:p>
            <a:pPr marL="0" indent="0" algn="ctr">
              <a:buNone/>
            </a:pPr>
            <a:endParaRPr lang="en-GB" sz="240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endParaRPr lang="en-GB" sz="2400" b="1" dirty="0" smtClean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ctr">
              <a:buNone/>
            </a:pPr>
            <a:endParaRPr lang="en-GB" sz="2400" b="1" dirty="0">
              <a:solidFill>
                <a:srgbClr val="0070C0"/>
              </a:solidFill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en-GB" sz="2400" dirty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en-GB" sz="2400" b="1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en-GB" sz="2400" b="1" dirty="0" smtClean="0">
              <a:latin typeface="Franklin Gothic Book" panose="020B0503020102020204" pitchFamily="34" charset="0"/>
            </a:endParaRPr>
          </a:p>
          <a:p>
            <a:pPr marL="0" indent="0" algn="just">
              <a:buNone/>
            </a:pPr>
            <a:endParaRPr lang="en-GB" sz="1000" b="1" dirty="0" smtClean="0">
              <a:latin typeface="Franklin Gothic Book" panose="020B0503020102020204" pitchFamily="34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760465"/>
            <a:ext cx="2437765" cy="856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9599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1166</TotalTime>
  <Words>748</Words>
  <Application>Microsoft Office PowerPoint</Application>
  <PresentationFormat>On-screen Show (4:3)</PresentationFormat>
  <Paragraphs>179</Paragraphs>
  <Slides>16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The Finance Office</vt:lpstr>
      <vt:lpstr>We Are Not The Fun Police!</vt:lpstr>
      <vt:lpstr>Warwick Students’ Union</vt:lpstr>
      <vt:lpstr>SU Societies</vt:lpstr>
      <vt:lpstr>   The Society Treasurer</vt:lpstr>
      <vt:lpstr>Finance Web</vt:lpstr>
      <vt:lpstr>Finance Forms</vt:lpstr>
      <vt:lpstr>Coding Structure</vt:lpstr>
      <vt:lpstr>Expenditure</vt:lpstr>
      <vt:lpstr>Who &amp; How To Pay</vt:lpstr>
      <vt:lpstr>U T Arghhh!</vt:lpstr>
      <vt:lpstr>Income</vt:lpstr>
      <vt:lpstr>Paying In Money</vt:lpstr>
      <vt:lpstr>A Few More Things…</vt:lpstr>
      <vt:lpstr>Further Help &amp; Advice</vt:lpstr>
    </vt:vector>
  </TitlesOfParts>
  <Company>WarwickSU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Jacqui Anderson</dc:creator>
  <cp:lastModifiedBy>Jacqui Anderson</cp:lastModifiedBy>
  <cp:revision>185</cp:revision>
  <cp:lastPrinted>2016-03-13T07:46:17Z</cp:lastPrinted>
  <dcterms:created xsi:type="dcterms:W3CDTF">2014-03-07T17:39:09Z</dcterms:created>
  <dcterms:modified xsi:type="dcterms:W3CDTF">2016-03-14T11:08:43Z</dcterms:modified>
</cp:coreProperties>
</file>