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1" r:id="rId3"/>
    <p:sldId id="272" r:id="rId4"/>
    <p:sldId id="283" r:id="rId5"/>
    <p:sldId id="284" r:id="rId6"/>
    <p:sldId id="276" r:id="rId7"/>
    <p:sldId id="286" r:id="rId8"/>
    <p:sldId id="288" r:id="rId9"/>
    <p:sldId id="287" r:id="rId10"/>
    <p:sldId id="277" r:id="rId11"/>
  </p:sldIdLst>
  <p:sldSz cx="9144000" cy="6858000" type="screen4x3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CC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3" autoAdjust="0"/>
  </p:normalViewPr>
  <p:slideViewPr>
    <p:cSldViewPr>
      <p:cViewPr>
        <p:scale>
          <a:sx n="112" d="100"/>
          <a:sy n="112" d="100"/>
        </p:scale>
        <p:origin x="-1296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14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6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52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30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9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26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72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19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7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12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0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1BC52-5D6D-45F1-978F-80589FD6C93E}" type="datetimeFigureOut">
              <a:rPr lang="en-GB" smtClean="0"/>
              <a:t>14/03/2016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2D24B-0698-4CCF-A98A-856E2A70A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arwicksu.studio1251.com/societybudget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Warwick Students’ Union</a:t>
            </a:r>
          </a:p>
          <a:p>
            <a:pPr marL="0" indent="0" algn="ctr">
              <a:buNone/>
            </a:pPr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Society Budget Applications</a:t>
            </a:r>
            <a:endParaRPr lang="en-GB" sz="5400" dirty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33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Help &amp; Support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If you need help with your log in or completing the online budget form contact your Societies Coordinator</a:t>
            </a:r>
          </a:p>
          <a:p>
            <a:pPr marL="0" indent="0" algn="ctr">
              <a:buNone/>
            </a:pPr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rgbClr val="0000FF"/>
                </a:solidFill>
                <a:latin typeface="Franklin Gothic Book" panose="020B0503020102020204" pitchFamily="34" charset="0"/>
              </a:rPr>
              <a:t>indy.sanghera@warwicksu.com</a:t>
            </a:r>
          </a:p>
          <a:p>
            <a:pPr marL="0" indent="0" algn="ctr">
              <a:buNone/>
            </a:pPr>
            <a:r>
              <a:rPr lang="en-GB" sz="2400" b="1" dirty="0">
                <a:solidFill>
                  <a:srgbClr val="0000FF"/>
                </a:solidFill>
                <a:latin typeface="Franklin Gothic Book" panose="020B0503020102020204" pitchFamily="34" charset="0"/>
              </a:rPr>
              <a:t>m</a:t>
            </a:r>
            <a:r>
              <a:rPr lang="en-GB" sz="2400" b="1" dirty="0" smtClean="0">
                <a:solidFill>
                  <a:srgbClr val="0000FF"/>
                </a:solidFill>
                <a:latin typeface="Franklin Gothic Book" panose="020B0503020102020204" pitchFamily="34" charset="0"/>
              </a:rPr>
              <a:t>eg.digweed-davies@warwicksu.com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rgbClr val="0000FF"/>
                </a:solidFill>
                <a:latin typeface="Franklin Gothic Book" panose="020B0503020102020204" pitchFamily="34" charset="0"/>
              </a:rPr>
              <a:t>marcus.boswell@warwicksu.com</a:t>
            </a:r>
          </a:p>
          <a:p>
            <a:pPr marL="0" indent="0" algn="ctr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If you need advice on your society’s finances contact the Deputy Finance Manager</a:t>
            </a:r>
          </a:p>
          <a:p>
            <a:pPr marL="0" indent="0">
              <a:buNone/>
            </a:pPr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rgbClr val="0000FF"/>
                </a:solidFill>
                <a:latin typeface="Franklin Gothic Book" panose="020B0503020102020204" pitchFamily="34" charset="0"/>
              </a:rPr>
              <a:t>jacqui.anderson@warwicksu.com</a:t>
            </a:r>
          </a:p>
          <a:p>
            <a:pPr marL="0" indent="0" algn="ctr">
              <a:buNone/>
            </a:pPr>
            <a:endParaRPr lang="en-GB" sz="24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n-GB" sz="22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  <a:p>
            <a:pPr algn="just"/>
            <a:endParaRPr lang="en-GB" sz="1000" b="1" dirty="0" smtClean="0">
              <a:latin typeface="Franklin Gothic Book" panose="020B0503020102020204" pitchFamily="34" charset="0"/>
            </a:endParaRPr>
          </a:p>
          <a:p>
            <a:pPr algn="just"/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01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Today We’ll Cover…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latin typeface="Franklin Gothic Book" panose="020B0503020102020204" pitchFamily="34" charset="0"/>
              </a:rPr>
              <a:t>Timetable</a:t>
            </a:r>
          </a:p>
          <a:p>
            <a:endParaRPr lang="en-GB" sz="1200" b="1" dirty="0" smtClean="0">
              <a:latin typeface="Franklin Gothic Book" panose="020B0503020102020204" pitchFamily="34" charset="0"/>
            </a:endParaRPr>
          </a:p>
          <a:p>
            <a:r>
              <a:rPr lang="en-GB" sz="2400" b="1" dirty="0" smtClean="0">
                <a:latin typeface="Franklin Gothic Book" panose="020B0503020102020204" pitchFamily="34" charset="0"/>
              </a:rPr>
              <a:t>Budget principles</a:t>
            </a:r>
          </a:p>
          <a:p>
            <a:endParaRPr lang="en-GB" sz="1200" b="1" dirty="0" smtClean="0">
              <a:latin typeface="Franklin Gothic Book" panose="020B0503020102020204" pitchFamily="34" charset="0"/>
            </a:endParaRPr>
          </a:p>
          <a:p>
            <a:r>
              <a:rPr lang="en-GB" sz="2400" b="1" dirty="0" smtClean="0">
                <a:latin typeface="Franklin Gothic Book" panose="020B0503020102020204" pitchFamily="34" charset="0"/>
              </a:rPr>
              <a:t>Budgeting basics</a:t>
            </a:r>
          </a:p>
          <a:p>
            <a:endParaRPr lang="en-GB" sz="1200" b="1" dirty="0" smtClean="0">
              <a:latin typeface="Franklin Gothic Book" panose="020B0503020102020204" pitchFamily="34" charset="0"/>
            </a:endParaRPr>
          </a:p>
          <a:p>
            <a:r>
              <a:rPr lang="en-GB" sz="2400" b="1" dirty="0" smtClean="0">
                <a:latin typeface="Franklin Gothic Book" panose="020B0503020102020204" pitchFamily="34" charset="0"/>
              </a:rPr>
              <a:t>How to complete the online budget application</a:t>
            </a:r>
          </a:p>
          <a:p>
            <a:endParaRPr lang="en-GB" sz="1200" b="1" dirty="0" smtClean="0">
              <a:latin typeface="Franklin Gothic Book" panose="020B0503020102020204" pitchFamily="34" charset="0"/>
            </a:endParaRPr>
          </a:p>
          <a:p>
            <a:r>
              <a:rPr lang="en-GB" sz="2400" b="1" dirty="0" smtClean="0">
                <a:latin typeface="Franklin Gothic Book" panose="020B0503020102020204" pitchFamily="34" charset="0"/>
              </a:rPr>
              <a:t>Appeals process</a:t>
            </a:r>
          </a:p>
          <a:p>
            <a:endParaRPr lang="en-GB" sz="1200" b="1" dirty="0" smtClean="0">
              <a:latin typeface="Franklin Gothic Book" panose="020B0503020102020204" pitchFamily="34" charset="0"/>
            </a:endParaRPr>
          </a:p>
          <a:p>
            <a:r>
              <a:rPr lang="en-GB" sz="2400" b="1" dirty="0" smtClean="0">
                <a:latin typeface="Franklin Gothic Book" panose="020B0503020102020204" pitchFamily="34" charset="0"/>
              </a:rPr>
              <a:t>Who to contact for help</a:t>
            </a:r>
          </a:p>
          <a:p>
            <a:endParaRPr lang="en-GB" sz="24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18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Timetable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Franklin Gothic Book" panose="020B0503020102020204" pitchFamily="34" charset="0"/>
              </a:rPr>
              <a:t>Term 2</a:t>
            </a:r>
          </a:p>
          <a:p>
            <a:pPr marL="0" indent="0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 </a:t>
            </a:r>
            <a:r>
              <a:rPr lang="en-GB" sz="2400" b="1" dirty="0" smtClean="0">
                <a:latin typeface="Franklin Gothic Book" panose="020B0503020102020204" pitchFamily="34" charset="0"/>
              </a:rPr>
              <a:t> Week 10	Budget training &amp; issue of guidance notes</a:t>
            </a:r>
          </a:p>
          <a:p>
            <a:pPr marL="0" indent="0">
              <a:buNone/>
            </a:pPr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b="1" u="sng" dirty="0" smtClean="0">
                <a:latin typeface="Franklin Gothic Book" panose="020B0503020102020204" pitchFamily="34" charset="0"/>
              </a:rPr>
              <a:t>Term 3</a:t>
            </a:r>
          </a:p>
          <a:p>
            <a:pPr marL="0" indent="0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  Week 1	Budget submission by Friday 29</a:t>
            </a:r>
            <a:r>
              <a:rPr lang="en-GB" sz="2400" b="1" baseline="30000" dirty="0" smtClean="0">
                <a:latin typeface="Franklin Gothic Book" panose="020B0503020102020204" pitchFamily="34" charset="0"/>
              </a:rPr>
              <a:t>th</a:t>
            </a:r>
            <a:r>
              <a:rPr lang="en-GB" sz="2400" b="1" dirty="0" smtClean="0">
                <a:latin typeface="Franklin Gothic Book" panose="020B0503020102020204" pitchFamily="34" charset="0"/>
              </a:rPr>
              <a:t> April, 5.00pm</a:t>
            </a:r>
          </a:p>
          <a:p>
            <a:pPr marL="0" indent="0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  Week 2 	Budget Assessment Panel review</a:t>
            </a:r>
          </a:p>
          <a:p>
            <a:pPr marL="0" indent="0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 </a:t>
            </a:r>
            <a:r>
              <a:rPr lang="en-GB" sz="2400" b="1" dirty="0" smtClean="0">
                <a:latin typeface="Franklin Gothic Book" panose="020B0503020102020204" pitchFamily="34" charset="0"/>
              </a:rPr>
              <a:t> Week 3	Budget presentations to SocsExec</a:t>
            </a:r>
          </a:p>
          <a:p>
            <a:pPr marL="0" indent="0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 </a:t>
            </a:r>
            <a:r>
              <a:rPr lang="en-GB" sz="2400" b="1" dirty="0" smtClean="0">
                <a:latin typeface="Franklin Gothic Book" panose="020B0503020102020204" pitchFamily="34" charset="0"/>
              </a:rPr>
              <a:t> Week 4	Decisions communicated to societies</a:t>
            </a:r>
          </a:p>
          <a:p>
            <a:pPr marL="0" indent="0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 </a:t>
            </a:r>
            <a:r>
              <a:rPr lang="en-GB" sz="2400" b="1" dirty="0" smtClean="0">
                <a:latin typeface="Franklin Gothic Book" panose="020B0503020102020204" pitchFamily="34" charset="0"/>
              </a:rPr>
              <a:t> Week 5	Appeals submission by Friday 27</a:t>
            </a:r>
            <a:r>
              <a:rPr lang="en-GB" sz="2400" b="1" baseline="30000" dirty="0" smtClean="0">
                <a:latin typeface="Franklin Gothic Book" panose="020B0503020102020204" pitchFamily="34" charset="0"/>
              </a:rPr>
              <a:t>th</a:t>
            </a:r>
            <a:r>
              <a:rPr lang="en-GB" sz="2400" b="1" dirty="0" smtClean="0">
                <a:latin typeface="Franklin Gothic Book" panose="020B0503020102020204" pitchFamily="34" charset="0"/>
              </a:rPr>
              <a:t> May, 5.00pm</a:t>
            </a:r>
          </a:p>
          <a:p>
            <a:pPr marL="0" indent="0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79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Budget Principles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Student Council April 2014: SU is mandated to publish budget allocations on the SU website, with reasons for decisions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SocsFed funding is normally for </a:t>
            </a:r>
            <a:r>
              <a:rPr lang="en-GB" sz="24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specific</a:t>
            </a:r>
            <a:r>
              <a:rPr lang="en-GB" sz="2400" b="1" dirty="0" smtClean="0">
                <a:latin typeface="Franklin Gothic Book" panose="020B0503020102020204" pitchFamily="34" charset="0"/>
              </a:rPr>
              <a:t> projects or equipment rather than the day-to-day functioning of the society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Budget decisions are based on a analysis of key data             eg number of members, current funds, sponsorship, future plans…</a:t>
            </a:r>
          </a:p>
          <a:p>
            <a:pPr marL="0" indent="0" algn="just">
              <a:buNone/>
            </a:pPr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2015-16 submissions totalled £180k; we had £53k to distribute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No submission from society = no SocsFed award</a:t>
            </a: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39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Budgeting </a:t>
            </a: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B</a:t>
            </a:r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asics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Review of 2015-16</a:t>
            </a:r>
          </a:p>
          <a:p>
            <a:pPr algn="just"/>
            <a:r>
              <a:rPr lang="en-GB" sz="2400" b="1" dirty="0" smtClean="0">
                <a:latin typeface="Franklin Gothic Book" panose="020B0503020102020204" pitchFamily="34" charset="0"/>
              </a:rPr>
              <a:t>Is membership stable / increasing / decreasing?</a:t>
            </a:r>
          </a:p>
          <a:p>
            <a:pPr algn="just"/>
            <a:r>
              <a:rPr lang="en-GB" sz="2400" b="1" dirty="0" smtClean="0">
                <a:latin typeface="Franklin Gothic Book" panose="020B0503020102020204" pitchFamily="34" charset="0"/>
              </a:rPr>
              <a:t>What activities have you been involved in?</a:t>
            </a:r>
          </a:p>
          <a:p>
            <a:pPr algn="just"/>
            <a:r>
              <a:rPr lang="en-GB" sz="2400" b="1" dirty="0" smtClean="0">
                <a:latin typeface="Franklin Gothic Book" panose="020B0503020102020204" pitchFamily="34" charset="0"/>
              </a:rPr>
              <a:t>What has worked well – and what hasn’t?</a:t>
            </a:r>
          </a:p>
          <a:p>
            <a:pPr algn="just"/>
            <a:r>
              <a:rPr lang="en-GB" sz="2400" b="1" dirty="0" smtClean="0">
                <a:latin typeface="Franklin Gothic Book" panose="020B0503020102020204" pitchFamily="34" charset="0"/>
              </a:rPr>
              <a:t>Is your record-keeping adequate for your needs?</a:t>
            </a:r>
          </a:p>
          <a:p>
            <a:pPr algn="just"/>
            <a:r>
              <a:rPr lang="en-GB" sz="2400" b="1" dirty="0" smtClean="0">
                <a:latin typeface="Franklin Gothic Book" panose="020B0503020102020204" pitchFamily="34" charset="0"/>
              </a:rPr>
              <a:t>Have you had any cashflow issues?</a:t>
            </a:r>
          </a:p>
          <a:p>
            <a:pPr algn="just"/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Plans for 2016-17…</a:t>
            </a:r>
          </a:p>
          <a:p>
            <a:pPr algn="just"/>
            <a:r>
              <a:rPr lang="en-GB" sz="2400" b="1" dirty="0" smtClean="0">
                <a:latin typeface="Franklin Gothic Book" panose="020B0503020102020204" pitchFamily="34" charset="0"/>
              </a:rPr>
              <a:t>Work with your Exec and members to agree a plan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256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Budget Application Form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The budget application form is completed online</a:t>
            </a:r>
          </a:p>
          <a:p>
            <a:pPr marL="0" indent="0" algn="just">
              <a:buNone/>
            </a:pPr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 algn="ctr">
              <a:buNone/>
            </a:pPr>
            <a:r>
              <a:rPr lang="en-GB" sz="4800" b="1" u="sng" dirty="0" smtClean="0">
                <a:solidFill>
                  <a:srgbClr val="0000FF"/>
                </a:solidFill>
              </a:rPr>
              <a:t>warwicksu.com/societybudgets</a:t>
            </a:r>
            <a:endParaRPr lang="en-GB" sz="4800" b="1" dirty="0" smtClean="0">
              <a:solidFill>
                <a:srgbClr val="0000FF"/>
              </a:solidFill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Problem with  logging in?</a:t>
            </a: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Contact your Societies Co-ordinator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	marcus.boswell@warwicksu.com</a:t>
            </a:r>
            <a:endParaRPr lang="en-GB" sz="24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	megan.digweed-davis@warwicksu.com</a:t>
            </a:r>
            <a:endParaRPr lang="en-GB" sz="24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	indy.sanghera@warwicksu.com</a:t>
            </a:r>
            <a:endParaRPr lang="en-GB" sz="24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4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Filling In The Budget Form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Log in with your Society </a:t>
            </a:r>
            <a:r>
              <a:rPr lang="en-GB" sz="2400" b="1" dirty="0" smtClean="0">
                <a:latin typeface="Franklin Gothic Book" panose="020B0503020102020204" pitchFamily="34" charset="0"/>
              </a:rPr>
              <a:t>user </a:t>
            </a:r>
            <a:r>
              <a:rPr lang="en-GB" sz="2400" b="1" dirty="0">
                <a:latin typeface="Franklin Gothic Book" panose="020B0503020102020204" pitchFamily="34" charset="0"/>
              </a:rPr>
              <a:t>name and password</a:t>
            </a:r>
          </a:p>
          <a:p>
            <a:pPr marL="0" indent="0" algn="just">
              <a:buNone/>
            </a:pPr>
            <a:endParaRPr lang="en-GB" sz="1200" b="1" dirty="0" smtClean="0">
              <a:solidFill>
                <a:srgbClr val="0070C0"/>
              </a:solidFill>
              <a:latin typeface="Franklin Gothic Book" panose="020B0503020102020204" pitchFamily="34" charset="0"/>
              <a:hlinkClick r:id="rId2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Data </a:t>
            </a:r>
            <a:r>
              <a:rPr lang="en-GB" sz="2400" b="1" dirty="0">
                <a:latin typeface="Franklin Gothic Book" panose="020B0503020102020204" pitchFamily="34" charset="0"/>
              </a:rPr>
              <a:t>is saved each year, so that once you have submitted your application the first time, it will remember your inventory, events and other information to make them easy to modify </a:t>
            </a:r>
            <a:r>
              <a:rPr lang="en-GB" sz="2400" b="1" dirty="0" smtClean="0">
                <a:latin typeface="Franklin Gothic Book" panose="020B0503020102020204" pitchFamily="34" charset="0"/>
              </a:rPr>
              <a:t>in later years.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Your application progress is shown on the </a:t>
            </a:r>
            <a:r>
              <a:rPr lang="en-GB" sz="2400" b="1" dirty="0" smtClean="0">
                <a:latin typeface="Franklin Gothic Book" panose="020B0503020102020204" pitchFamily="34" charset="0"/>
              </a:rPr>
              <a:t>right-hand side of the screen. You </a:t>
            </a:r>
            <a:r>
              <a:rPr lang="en-GB" sz="2400" b="1" dirty="0">
                <a:latin typeface="Franklin Gothic Book" panose="020B0503020102020204" pitchFamily="34" charset="0"/>
              </a:rPr>
              <a:t>can jump between sections using the menu bar at the top of each page. You must complete </a:t>
            </a:r>
            <a:r>
              <a:rPr lang="en-GB" sz="2400" b="1" dirty="0" smtClean="0">
                <a:latin typeface="Franklin Gothic Book" panose="020B0503020102020204" pitchFamily="34" charset="0"/>
              </a:rPr>
              <a:t>all </a:t>
            </a:r>
            <a:r>
              <a:rPr lang="en-GB" sz="2400" b="1" dirty="0">
                <a:latin typeface="Franklin Gothic Book" panose="020B0503020102020204" pitchFamily="34" charset="0"/>
              </a:rPr>
              <a:t>section before you can submit the finished </a:t>
            </a:r>
            <a:r>
              <a:rPr lang="en-GB" sz="2400" b="1" dirty="0" smtClean="0">
                <a:latin typeface="Franklin Gothic Book" panose="020B0503020102020204" pitchFamily="34" charset="0"/>
              </a:rPr>
              <a:t>application.</a:t>
            </a:r>
            <a:endParaRPr lang="en-GB" sz="24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4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2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SocsExec Decisions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b="1" dirty="0">
                <a:latin typeface="Franklin Gothic Book" panose="020B0503020102020204" pitchFamily="34" charset="0"/>
              </a:rPr>
              <a:t>SocsFed funding is normally for </a:t>
            </a:r>
            <a:r>
              <a:rPr lang="en-GB" sz="24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specific</a:t>
            </a:r>
            <a:r>
              <a:rPr lang="en-GB" sz="2400" b="1" dirty="0">
                <a:latin typeface="Franklin Gothic Book" panose="020B0503020102020204" pitchFamily="34" charset="0"/>
              </a:rPr>
              <a:t> projects or equipment rather than the day-to-day functioning of the society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algn="just">
              <a:buClr>
                <a:srgbClr val="FFC000"/>
              </a:buClr>
              <a:buSzPct val="90000"/>
              <a:buFont typeface="Wingdings" panose="05000000000000000000" pitchFamily="2" charset="2"/>
              <a:buChar char="ü"/>
            </a:pPr>
            <a:r>
              <a:rPr lang="en-GB" sz="2400" b="1" dirty="0" smtClean="0">
                <a:latin typeface="Franklin Gothic Book" panose="020B0503020102020204" pitchFamily="34" charset="0"/>
              </a:rPr>
              <a:t>Equipment</a:t>
            </a:r>
            <a:endParaRPr lang="en-GB" sz="2400" b="1" dirty="0">
              <a:latin typeface="Franklin Gothic Book" panose="020B0503020102020204" pitchFamily="34" charset="0"/>
            </a:endParaRP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en-GB" sz="2400" b="1" dirty="0" smtClean="0">
                <a:latin typeface="Franklin Gothic Book" panose="020B0503020102020204" pitchFamily="34" charset="0"/>
              </a:rPr>
              <a:t>Entry fees where beneficial to the society &amp; UoW </a:t>
            </a:r>
            <a:endParaRPr lang="en-GB" sz="2400" b="1" dirty="0">
              <a:latin typeface="Franklin Gothic Book" panose="020B0503020102020204" pitchFamily="34" charset="0"/>
            </a:endParaRP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en-GB" sz="2400" b="1" dirty="0">
                <a:latin typeface="Franklin Gothic Book" panose="020B0503020102020204" pitchFamily="34" charset="0"/>
              </a:rPr>
              <a:t>L</a:t>
            </a:r>
            <a:r>
              <a:rPr lang="en-GB" sz="2400" b="1" dirty="0" smtClean="0">
                <a:latin typeface="Franklin Gothic Book" panose="020B0503020102020204" pitchFamily="34" charset="0"/>
              </a:rPr>
              <a:t>icence fees</a:t>
            </a:r>
          </a:p>
          <a:p>
            <a:pPr algn="just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en-GB" sz="2400" b="1" dirty="0" smtClean="0">
                <a:latin typeface="Franklin Gothic Book" panose="020B0503020102020204" pitchFamily="34" charset="0"/>
              </a:rPr>
              <a:t>Website development </a:t>
            </a:r>
          </a:p>
          <a:p>
            <a:pPr marL="0" indent="0" algn="just">
              <a:buNone/>
            </a:pPr>
            <a:endParaRPr lang="en-GB" sz="1200" b="1" dirty="0" smtClean="0">
              <a:solidFill>
                <a:srgbClr val="FF0000"/>
              </a:solidFill>
              <a:latin typeface="Franklin Gothic Book" panose="020B0503020102020204" pitchFamily="34" charset="0"/>
              <a:sym typeface="Wingdings 2"/>
            </a:endParaRPr>
          </a:p>
          <a:p>
            <a:pPr marL="0" indent="0" algn="just">
              <a:buNone/>
            </a:pPr>
            <a:r>
              <a:rPr lang="en-GB" sz="2400" b="1" dirty="0" smtClean="0">
                <a:solidFill>
                  <a:srgbClr val="FF0000"/>
                </a:solidFill>
                <a:latin typeface="Franklin Gothic Book" panose="020B0503020102020204" pitchFamily="34" charset="0"/>
                <a:sym typeface="Wingdings 2"/>
              </a:rPr>
              <a:t> </a:t>
            </a:r>
            <a:r>
              <a:rPr lang="en-GB" sz="2400" b="1" dirty="0" smtClean="0">
                <a:latin typeface="Franklin Gothic Book" panose="020B0503020102020204" pitchFamily="34" charset="0"/>
              </a:rPr>
              <a:t>Trips</a:t>
            </a:r>
            <a:r>
              <a:rPr lang="en-GB" sz="2400" b="1" dirty="0">
                <a:latin typeface="Franklin Gothic Book" panose="020B0503020102020204" pitchFamily="34" charset="0"/>
              </a:rPr>
              <a:t>, tours, balls, summits, conferences, workshops, socials</a:t>
            </a:r>
          </a:p>
          <a:p>
            <a:pPr marL="0" indent="0" algn="just">
              <a:buNone/>
            </a:pPr>
            <a:r>
              <a:rPr lang="en-GB" sz="2400" b="1" dirty="0">
                <a:solidFill>
                  <a:srgbClr val="FF0000"/>
                </a:solidFill>
                <a:latin typeface="Franklin Gothic Book" panose="020B0503020102020204" pitchFamily="34" charset="0"/>
                <a:sym typeface="Wingdings 2"/>
              </a:rPr>
              <a:t> </a:t>
            </a:r>
            <a:r>
              <a:rPr lang="en-GB" sz="2400" b="1" dirty="0">
                <a:latin typeface="Franklin Gothic Book" panose="020B0503020102020204" pitchFamily="34" charset="0"/>
              </a:rPr>
              <a:t>Foods &amp; drink, marketing, stationery, Freshers fair</a:t>
            </a:r>
          </a:p>
          <a:p>
            <a:pPr marL="0" indent="0" algn="just">
              <a:buNone/>
            </a:pPr>
            <a:r>
              <a:rPr lang="en-GB" sz="2400" b="1" dirty="0">
                <a:solidFill>
                  <a:srgbClr val="FF0000"/>
                </a:solidFill>
                <a:latin typeface="Franklin Gothic Book" panose="020B0503020102020204" pitchFamily="34" charset="0"/>
                <a:sym typeface="Wingdings 2"/>
              </a:rPr>
              <a:t> </a:t>
            </a:r>
            <a:r>
              <a:rPr lang="en-GB" sz="2400" b="1" dirty="0">
                <a:latin typeface="Franklin Gothic Book" panose="020B0503020102020204" pitchFamily="34" charset="0"/>
                <a:sym typeface="Wingdings 2"/>
              </a:rPr>
              <a:t>Transport – in most cases</a:t>
            </a:r>
            <a:endParaRPr lang="en-GB" sz="24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4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54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lin Gothic Book" panose="020B0503020102020204" pitchFamily="34" charset="0"/>
              </a:rPr>
              <a:t>Appeals Process</a:t>
            </a:r>
            <a:endParaRPr lang="en-GB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The Budget Review Panel will assess each submission and make recommendations to SocsExec.</a:t>
            </a:r>
            <a:endParaRPr lang="en-GB" sz="24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Once agreed by SocsExec, details of the allocations will be published on the SU’s website.</a:t>
            </a:r>
          </a:p>
          <a:p>
            <a:pPr marL="0" indent="0" algn="just">
              <a:buNone/>
            </a:pPr>
            <a:endParaRPr lang="en-GB" sz="12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Appeals should be submitted to the Societies Officer by 5.00pm on 27/05/16 </a:t>
            </a:r>
            <a:endParaRPr lang="en-GB" sz="2400" b="1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2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1000" b="1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52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439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Today We’ll Cover…</vt:lpstr>
      <vt:lpstr>Timetable</vt:lpstr>
      <vt:lpstr>Budget Principles</vt:lpstr>
      <vt:lpstr>Budgeting Basics</vt:lpstr>
      <vt:lpstr>Budget Application Form</vt:lpstr>
      <vt:lpstr>Filling In The Budget Form</vt:lpstr>
      <vt:lpstr>SocsExec Decisions</vt:lpstr>
      <vt:lpstr>Appeals Process</vt:lpstr>
      <vt:lpstr>Help &amp; Support</vt:lpstr>
    </vt:vector>
  </TitlesOfParts>
  <Company>WarwickSU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Anderson</dc:creator>
  <cp:lastModifiedBy>Jacqui Anderson</cp:lastModifiedBy>
  <cp:revision>84</cp:revision>
  <cp:lastPrinted>2016-03-13T08:12:41Z</cp:lastPrinted>
  <dcterms:created xsi:type="dcterms:W3CDTF">2014-03-07T17:39:09Z</dcterms:created>
  <dcterms:modified xsi:type="dcterms:W3CDTF">2016-03-14T08:52:22Z</dcterms:modified>
</cp:coreProperties>
</file>