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1"/>
    <p:sldMasterId id="2147483671" r:id="rId2"/>
  </p:sldMasterIdLst>
  <p:notesMasterIdLst>
    <p:notesMasterId r:id="rId2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5143500" type="screen16x9"/>
  <p:notesSz cx="6858000" cy="9144000"/>
  <p:embeddedFontLst>
    <p:embeddedFont>
      <p:font typeface="Roboto" panose="020B0604020202020204" charset="0"/>
      <p:regular r:id="rId25"/>
      <p:bold r:id="rId26"/>
      <p:italic r:id="rId27"/>
      <p:boldItalic r:id="rId28"/>
    </p:embeddedFont>
    <p:embeddedFont>
      <p:font typeface="Roboto Slab" panose="020B0604020202020204" charset="0"/>
      <p:regular r:id="rId29"/>
      <p:bold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3" d="100"/>
          <a:sy n="103" d="100"/>
        </p:scale>
        <p:origin x="-81" y="-4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2.fntdata"/><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1.fntdata"/><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font" Target="fonts/font4.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font" Target="fonts/font3.fntdata"/><Relationship Id="rId30"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91484085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7" name="Shape 1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6" name="Shape 1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5" name="Shape 20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4" name="Shape 2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Shape 22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3" name="Shape 22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2" name="Shape 23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1" name="Shape 24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0" name="Shape 25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9" name="Shape 2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8" name="Shape 2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6" name="Shape 2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Shape 28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6" name="Shape 2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8" name="Shape 1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599" cy="2052599"/>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599"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599"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599"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54"/>
        <p:cNvGrpSpPr/>
        <p:nvPr/>
      </p:nvGrpSpPr>
      <p:grpSpPr>
        <a:xfrm>
          <a:off x="0" y="0"/>
          <a:ext cx="0" cy="0"/>
          <a:chOff x="0" y="0"/>
          <a:chExt cx="0" cy="0"/>
        </a:xfrm>
      </p:grpSpPr>
      <p:sp>
        <p:nvSpPr>
          <p:cNvPr id="55" name="Shape 55"/>
          <p:cNvSpPr/>
          <p:nvPr/>
        </p:nvSpPr>
        <p:spPr>
          <a:xfrm>
            <a:off x="1524800" y="67260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a:headEnd type="none" w="med" len="med"/>
            <a:tailEnd type="none" w="med" len="med"/>
          </a:ln>
        </p:spPr>
      </p:sp>
      <p:sp>
        <p:nvSpPr>
          <p:cNvPr id="56" name="Shape 56"/>
          <p:cNvSpPr/>
          <p:nvPr/>
        </p:nvSpPr>
        <p:spPr>
          <a:xfrm rot="10800000">
            <a:off x="6537562" y="33429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a:headEnd type="none" w="med" len="med"/>
            <a:tailEnd type="none" w="med" len="med"/>
          </a:ln>
        </p:spPr>
      </p:sp>
      <p:cxnSp>
        <p:nvCxnSpPr>
          <p:cNvPr id="57" name="Shape 57"/>
          <p:cNvCxnSpPr/>
          <p:nvPr/>
        </p:nvCxnSpPr>
        <p:spPr>
          <a:xfrm>
            <a:off x="4359601" y="2817463"/>
            <a:ext cx="424799" cy="0"/>
          </a:xfrm>
          <a:prstGeom prst="straightConnector1">
            <a:avLst/>
          </a:prstGeom>
          <a:noFill/>
          <a:ln w="38100" cap="flat" cmpd="sng">
            <a:solidFill>
              <a:schemeClr val="accent4"/>
            </a:solidFill>
            <a:prstDash val="solid"/>
            <a:round/>
            <a:headEnd type="none" w="med" len="med"/>
            <a:tailEnd type="none" w="med" len="med"/>
          </a:ln>
        </p:spPr>
      </p:cxnSp>
      <p:sp>
        <p:nvSpPr>
          <p:cNvPr id="58" name="Shape 58"/>
          <p:cNvSpPr txBox="1">
            <a:spLocks noGrp="1"/>
          </p:cNvSpPr>
          <p:nvPr>
            <p:ph type="ctrTitle"/>
          </p:nvPr>
        </p:nvSpPr>
        <p:spPr>
          <a:xfrm>
            <a:off x="1680301" y="1188925"/>
            <a:ext cx="5783400" cy="1457399"/>
          </a:xfrm>
          <a:prstGeom prst="rect">
            <a:avLst/>
          </a:prstGeom>
        </p:spPr>
        <p:txBody>
          <a:bodyPr lIns="91425" tIns="91425" rIns="91425" bIns="91425" anchor="b" anchorCtr="0"/>
          <a:lstStyle>
            <a:lvl1pPr lvl="0" algn="ctr" rtl="0">
              <a:spcBef>
                <a:spcPts val="0"/>
              </a:spcBef>
              <a:buSzPct val="100000"/>
              <a:defRPr sz="4000"/>
            </a:lvl1pPr>
            <a:lvl2pPr lvl="1" algn="ctr" rtl="0">
              <a:spcBef>
                <a:spcPts val="0"/>
              </a:spcBef>
              <a:buSzPct val="100000"/>
              <a:defRPr sz="4000"/>
            </a:lvl2pPr>
            <a:lvl3pPr lvl="2" algn="ctr" rtl="0">
              <a:spcBef>
                <a:spcPts val="0"/>
              </a:spcBef>
              <a:buSzPct val="100000"/>
              <a:defRPr sz="4000"/>
            </a:lvl3pPr>
            <a:lvl4pPr lvl="3" algn="ctr" rtl="0">
              <a:spcBef>
                <a:spcPts val="0"/>
              </a:spcBef>
              <a:buSzPct val="100000"/>
              <a:defRPr sz="4000"/>
            </a:lvl4pPr>
            <a:lvl5pPr lvl="4" algn="ctr" rtl="0">
              <a:spcBef>
                <a:spcPts val="0"/>
              </a:spcBef>
              <a:buSzPct val="100000"/>
              <a:defRPr sz="4000"/>
            </a:lvl5pPr>
            <a:lvl6pPr lvl="5" algn="ctr" rtl="0">
              <a:spcBef>
                <a:spcPts val="0"/>
              </a:spcBef>
              <a:buSzPct val="100000"/>
              <a:defRPr sz="4000"/>
            </a:lvl6pPr>
            <a:lvl7pPr lvl="6" algn="ctr" rtl="0">
              <a:spcBef>
                <a:spcPts val="0"/>
              </a:spcBef>
              <a:buSzPct val="100000"/>
              <a:defRPr sz="4000"/>
            </a:lvl7pPr>
            <a:lvl8pPr lvl="7" algn="ctr" rtl="0">
              <a:spcBef>
                <a:spcPts val="0"/>
              </a:spcBef>
              <a:buSzPct val="100000"/>
              <a:defRPr sz="4000"/>
            </a:lvl8pPr>
            <a:lvl9pPr lvl="8" algn="ctr" rtl="0">
              <a:spcBef>
                <a:spcPts val="0"/>
              </a:spcBef>
              <a:buSzPct val="100000"/>
              <a:defRPr sz="4000"/>
            </a:lvl9pPr>
          </a:lstStyle>
          <a:p>
            <a:endParaRPr/>
          </a:p>
        </p:txBody>
      </p:sp>
      <p:sp>
        <p:nvSpPr>
          <p:cNvPr id="59" name="Shape 59"/>
          <p:cNvSpPr txBox="1">
            <a:spLocks noGrp="1"/>
          </p:cNvSpPr>
          <p:nvPr>
            <p:ph type="subTitle" idx="1"/>
          </p:nvPr>
        </p:nvSpPr>
        <p:spPr>
          <a:xfrm>
            <a:off x="1680301" y="3049450"/>
            <a:ext cx="5783400" cy="909000"/>
          </a:xfrm>
          <a:prstGeom prst="rect">
            <a:avLst/>
          </a:prstGeom>
        </p:spPr>
        <p:txBody>
          <a:bodyPr lIns="91425" tIns="91425" rIns="91425" bIns="91425" anchor="t" anchorCtr="0"/>
          <a:lstStyle>
            <a:lvl1pPr lvl="0"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1pPr>
            <a:lvl2pPr lvl="1"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2pPr>
            <a:lvl3pPr lvl="2"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3pPr>
            <a:lvl4pPr lvl="3"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4pPr>
            <a:lvl5pPr lvl="4"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5pPr>
            <a:lvl6pPr lvl="5"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6pPr>
            <a:lvl7pPr lvl="6"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7pPr>
            <a:lvl8pPr lvl="7"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8pPr>
            <a:lvl9pPr lvl="8"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9pPr>
          </a:lstStyle>
          <a:p>
            <a:endParaRPr/>
          </a:p>
        </p:txBody>
      </p:sp>
      <p:sp>
        <p:nvSpPr>
          <p:cNvPr id="60" name="Shape 6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1"/>
        <p:cNvGrpSpPr/>
        <p:nvPr/>
      </p:nvGrpSpPr>
      <p:grpSpPr>
        <a:xfrm>
          <a:off x="0" y="0"/>
          <a:ext cx="0" cy="0"/>
          <a:chOff x="0" y="0"/>
          <a:chExt cx="0" cy="0"/>
        </a:xfrm>
      </p:grpSpPr>
      <p:cxnSp>
        <p:nvCxnSpPr>
          <p:cNvPr id="62" name="Shape 62"/>
          <p:cNvCxnSpPr/>
          <p:nvPr/>
        </p:nvCxnSpPr>
        <p:spPr>
          <a:xfrm>
            <a:off x="4359601" y="2817463"/>
            <a:ext cx="424799" cy="0"/>
          </a:xfrm>
          <a:prstGeom prst="straightConnector1">
            <a:avLst/>
          </a:prstGeom>
          <a:noFill/>
          <a:ln w="38100" cap="flat" cmpd="sng">
            <a:solidFill>
              <a:schemeClr val="accent4"/>
            </a:solidFill>
            <a:prstDash val="solid"/>
            <a:round/>
            <a:headEnd type="none" w="med" len="med"/>
            <a:tailEnd type="none" w="med" len="med"/>
          </a:ln>
        </p:spPr>
      </p:cxnSp>
      <p:sp>
        <p:nvSpPr>
          <p:cNvPr id="63" name="Shape 63"/>
          <p:cNvSpPr txBox="1">
            <a:spLocks noGrp="1"/>
          </p:cNvSpPr>
          <p:nvPr>
            <p:ph type="title"/>
          </p:nvPr>
        </p:nvSpPr>
        <p:spPr>
          <a:xfrm>
            <a:off x="480750" y="1764950"/>
            <a:ext cx="8222100" cy="907500"/>
          </a:xfrm>
          <a:prstGeom prst="rect">
            <a:avLst/>
          </a:prstGeom>
        </p:spPr>
        <p:txBody>
          <a:bodyPr lIns="91425" tIns="91425" rIns="91425" bIns="91425" anchor="b" anchorCtr="0"/>
          <a:lstStyle>
            <a:lvl1pPr lvl="0" algn="ctr" rtl="0">
              <a:spcBef>
                <a:spcPts val="0"/>
              </a:spcBef>
              <a:buSzPct val="100000"/>
              <a:defRPr sz="4800"/>
            </a:lvl1pPr>
            <a:lvl2pPr lvl="1" algn="ctr" rtl="0">
              <a:spcBef>
                <a:spcPts val="0"/>
              </a:spcBef>
              <a:buSzPct val="100000"/>
              <a:defRPr sz="4800"/>
            </a:lvl2pPr>
            <a:lvl3pPr lvl="2" algn="ctr" rtl="0">
              <a:spcBef>
                <a:spcPts val="0"/>
              </a:spcBef>
              <a:buSzPct val="100000"/>
              <a:defRPr sz="4800"/>
            </a:lvl3pPr>
            <a:lvl4pPr lvl="3" algn="ctr" rtl="0">
              <a:spcBef>
                <a:spcPts val="0"/>
              </a:spcBef>
              <a:buSzPct val="100000"/>
              <a:defRPr sz="4800"/>
            </a:lvl4pPr>
            <a:lvl5pPr lvl="4" algn="ctr" rtl="0">
              <a:spcBef>
                <a:spcPts val="0"/>
              </a:spcBef>
              <a:buSzPct val="100000"/>
              <a:defRPr sz="4800"/>
            </a:lvl5pPr>
            <a:lvl6pPr lvl="5" algn="ctr" rtl="0">
              <a:spcBef>
                <a:spcPts val="0"/>
              </a:spcBef>
              <a:buSzPct val="100000"/>
              <a:defRPr sz="4800"/>
            </a:lvl6pPr>
            <a:lvl7pPr lvl="6" algn="ctr" rtl="0">
              <a:spcBef>
                <a:spcPts val="0"/>
              </a:spcBef>
              <a:buSzPct val="100000"/>
              <a:defRPr sz="4800"/>
            </a:lvl7pPr>
            <a:lvl8pPr lvl="7" algn="ctr" rtl="0">
              <a:spcBef>
                <a:spcPts val="0"/>
              </a:spcBef>
              <a:buSzPct val="100000"/>
              <a:defRPr sz="4800"/>
            </a:lvl8pPr>
            <a:lvl9pPr lvl="8" algn="ctr" rtl="0">
              <a:spcBef>
                <a:spcPts val="0"/>
              </a:spcBef>
              <a:buSzPct val="100000"/>
              <a:defRPr sz="4800"/>
            </a:lvl9pPr>
          </a:lstStyle>
          <a:p>
            <a:endParaRPr/>
          </a:p>
        </p:txBody>
      </p:sp>
      <p:sp>
        <p:nvSpPr>
          <p:cNvPr id="64" name="Shape 6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65"/>
        <p:cNvGrpSpPr/>
        <p:nvPr/>
      </p:nvGrpSpPr>
      <p:grpSpPr>
        <a:xfrm>
          <a:off x="0" y="0"/>
          <a:ext cx="0" cy="0"/>
          <a:chOff x="0" y="0"/>
          <a:chExt cx="0" cy="0"/>
        </a:xfrm>
      </p:grpSpPr>
      <p:cxnSp>
        <p:nvCxnSpPr>
          <p:cNvPr id="66" name="Shape 66"/>
          <p:cNvCxnSpPr/>
          <p:nvPr/>
        </p:nvCxnSpPr>
        <p:spPr>
          <a:xfrm>
            <a:off x="492562" y="1260283"/>
            <a:ext cx="424799" cy="0"/>
          </a:xfrm>
          <a:prstGeom prst="straightConnector1">
            <a:avLst/>
          </a:prstGeom>
          <a:noFill/>
          <a:ln w="38100" cap="flat" cmpd="sng">
            <a:solidFill>
              <a:schemeClr val="accent4"/>
            </a:solidFill>
            <a:prstDash val="solid"/>
            <a:round/>
            <a:headEnd type="none" w="med" len="med"/>
            <a:tailEnd type="none" w="med" len="med"/>
          </a:ln>
        </p:spPr>
      </p:cxnSp>
      <p:sp>
        <p:nvSpPr>
          <p:cNvPr id="67" name="Shape 67"/>
          <p:cNvSpPr txBox="1">
            <a:spLocks noGrp="1"/>
          </p:cNvSpPr>
          <p:nvPr>
            <p:ph type="title"/>
          </p:nvPr>
        </p:nvSpPr>
        <p:spPr>
          <a:xfrm>
            <a:off x="387900" y="458025"/>
            <a:ext cx="8368200" cy="686099"/>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8" name="Shape 68"/>
          <p:cNvSpPr txBox="1">
            <a:spLocks noGrp="1"/>
          </p:cNvSpPr>
          <p:nvPr>
            <p:ph type="body" idx="1"/>
          </p:nvPr>
        </p:nvSpPr>
        <p:spPr>
          <a:xfrm>
            <a:off x="387900" y="1489824"/>
            <a:ext cx="8368200" cy="3078899"/>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9" name="Shape 6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70"/>
        <p:cNvGrpSpPr/>
        <p:nvPr/>
      </p:nvGrpSpPr>
      <p:grpSpPr>
        <a:xfrm>
          <a:off x="0" y="0"/>
          <a:ext cx="0" cy="0"/>
          <a:chOff x="0" y="0"/>
          <a:chExt cx="0" cy="0"/>
        </a:xfrm>
      </p:grpSpPr>
      <p:cxnSp>
        <p:nvCxnSpPr>
          <p:cNvPr id="71" name="Shape 71"/>
          <p:cNvCxnSpPr/>
          <p:nvPr/>
        </p:nvCxnSpPr>
        <p:spPr>
          <a:xfrm>
            <a:off x="492562" y="1260283"/>
            <a:ext cx="424799" cy="0"/>
          </a:xfrm>
          <a:prstGeom prst="straightConnector1">
            <a:avLst/>
          </a:prstGeom>
          <a:noFill/>
          <a:ln w="38100" cap="flat" cmpd="sng">
            <a:solidFill>
              <a:schemeClr val="accent4"/>
            </a:solidFill>
            <a:prstDash val="solid"/>
            <a:round/>
            <a:headEnd type="none" w="med" len="med"/>
            <a:tailEnd type="none" w="med" len="med"/>
          </a:ln>
        </p:spPr>
      </p:cxnSp>
      <p:sp>
        <p:nvSpPr>
          <p:cNvPr id="72" name="Shape 72"/>
          <p:cNvSpPr txBox="1">
            <a:spLocks noGrp="1"/>
          </p:cNvSpPr>
          <p:nvPr>
            <p:ph type="title"/>
          </p:nvPr>
        </p:nvSpPr>
        <p:spPr>
          <a:xfrm>
            <a:off x="387900" y="458025"/>
            <a:ext cx="8368200" cy="686099"/>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3" name="Shape 73"/>
          <p:cNvSpPr txBox="1">
            <a:spLocks noGrp="1"/>
          </p:cNvSpPr>
          <p:nvPr>
            <p:ph type="body" idx="1"/>
          </p:nvPr>
        </p:nvSpPr>
        <p:spPr>
          <a:xfrm>
            <a:off x="387900" y="1489825"/>
            <a:ext cx="3999899" cy="3078899"/>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74" name="Shape 74"/>
          <p:cNvSpPr txBox="1">
            <a:spLocks noGrp="1"/>
          </p:cNvSpPr>
          <p:nvPr>
            <p:ph type="body" idx="2"/>
          </p:nvPr>
        </p:nvSpPr>
        <p:spPr>
          <a:xfrm>
            <a:off x="4756200" y="1489825"/>
            <a:ext cx="3999899" cy="3078899"/>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75" name="Shape 7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87900" y="458025"/>
            <a:ext cx="8368200" cy="686099"/>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8" name="Shape 7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79"/>
        <p:cNvGrpSpPr/>
        <p:nvPr/>
      </p:nvGrpSpPr>
      <p:grpSpPr>
        <a:xfrm>
          <a:off x="0" y="0"/>
          <a:ext cx="0" cy="0"/>
          <a:chOff x="0" y="0"/>
          <a:chExt cx="0" cy="0"/>
        </a:xfrm>
      </p:grpSpPr>
      <p:cxnSp>
        <p:nvCxnSpPr>
          <p:cNvPr id="80" name="Shape 80"/>
          <p:cNvCxnSpPr/>
          <p:nvPr/>
        </p:nvCxnSpPr>
        <p:spPr>
          <a:xfrm>
            <a:off x="489218" y="1412276"/>
            <a:ext cx="331500" cy="0"/>
          </a:xfrm>
          <a:prstGeom prst="straightConnector1">
            <a:avLst/>
          </a:prstGeom>
          <a:noFill/>
          <a:ln w="38100" cap="flat" cmpd="sng">
            <a:solidFill>
              <a:schemeClr val="accent4"/>
            </a:solidFill>
            <a:prstDash val="solid"/>
            <a:round/>
            <a:headEnd type="none" w="med" len="med"/>
            <a:tailEnd type="none" w="med" len="med"/>
          </a:ln>
        </p:spPr>
      </p:cxnSp>
      <p:sp>
        <p:nvSpPr>
          <p:cNvPr id="81" name="Shape 81"/>
          <p:cNvSpPr txBox="1">
            <a:spLocks noGrp="1"/>
          </p:cNvSpPr>
          <p:nvPr>
            <p:ph type="title"/>
          </p:nvPr>
        </p:nvSpPr>
        <p:spPr>
          <a:xfrm>
            <a:off x="387900" y="555600"/>
            <a:ext cx="2807999" cy="755699"/>
          </a:xfrm>
          <a:prstGeom prst="rect">
            <a:avLst/>
          </a:prstGeom>
        </p:spPr>
        <p:txBody>
          <a:bodyPr lIns="91425" tIns="91425" rIns="91425" bIns="91425" anchor="b" anchorCtr="0"/>
          <a:lstStyle>
            <a:lvl1pPr lvl="0" rtl="0">
              <a:spcBef>
                <a:spcPts val="0"/>
              </a:spcBef>
              <a:buSzPct val="100000"/>
              <a:defRPr sz="2400"/>
            </a:lvl1pPr>
            <a:lvl2pPr lvl="1" rtl="0">
              <a:spcBef>
                <a:spcPts val="0"/>
              </a:spcBef>
              <a:buSzPct val="100000"/>
              <a:defRPr sz="2400"/>
            </a:lvl2pPr>
            <a:lvl3pPr lvl="2" rtl="0">
              <a:spcBef>
                <a:spcPts val="0"/>
              </a:spcBef>
              <a:buSzPct val="100000"/>
              <a:defRPr sz="2400"/>
            </a:lvl3pPr>
            <a:lvl4pPr lvl="3" rtl="0">
              <a:spcBef>
                <a:spcPts val="0"/>
              </a:spcBef>
              <a:buSzPct val="100000"/>
              <a:defRPr sz="2400"/>
            </a:lvl4pPr>
            <a:lvl5pPr lvl="4" rtl="0">
              <a:spcBef>
                <a:spcPts val="0"/>
              </a:spcBef>
              <a:buSzPct val="100000"/>
              <a:defRPr sz="2400"/>
            </a:lvl5pPr>
            <a:lvl6pPr lvl="5" rtl="0">
              <a:spcBef>
                <a:spcPts val="0"/>
              </a:spcBef>
              <a:buSzPct val="100000"/>
              <a:defRPr sz="2400"/>
            </a:lvl6pPr>
            <a:lvl7pPr lvl="6" rtl="0">
              <a:spcBef>
                <a:spcPts val="0"/>
              </a:spcBef>
              <a:buSzPct val="100000"/>
              <a:defRPr sz="2400"/>
            </a:lvl7pPr>
            <a:lvl8pPr lvl="7" rtl="0">
              <a:spcBef>
                <a:spcPts val="0"/>
              </a:spcBef>
              <a:buSzPct val="100000"/>
              <a:defRPr sz="2400"/>
            </a:lvl8pPr>
            <a:lvl9pPr lvl="8" rtl="0">
              <a:spcBef>
                <a:spcPts val="0"/>
              </a:spcBef>
              <a:buSzPct val="100000"/>
              <a:defRPr sz="2400"/>
            </a:lvl9pPr>
          </a:lstStyle>
          <a:p>
            <a:endParaRPr/>
          </a:p>
        </p:txBody>
      </p:sp>
      <p:sp>
        <p:nvSpPr>
          <p:cNvPr id="82" name="Shape 82"/>
          <p:cNvSpPr txBox="1">
            <a:spLocks noGrp="1"/>
          </p:cNvSpPr>
          <p:nvPr>
            <p:ph type="body" idx="1"/>
          </p:nvPr>
        </p:nvSpPr>
        <p:spPr>
          <a:xfrm>
            <a:off x="387900" y="1594025"/>
            <a:ext cx="2807999" cy="2681100"/>
          </a:xfrm>
          <a:prstGeom prst="rect">
            <a:avLst/>
          </a:prstGeom>
        </p:spPr>
        <p:txBody>
          <a:bodyPr lIns="91425" tIns="91425" rIns="91425" bIns="91425" anchor="t" anchorCtr="0"/>
          <a:lstStyle>
            <a:lvl1pPr lvl="0" rtl="0">
              <a:spcBef>
                <a:spcPts val="0"/>
              </a:spcBef>
              <a:buSzPct val="100000"/>
              <a:defRPr sz="12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83" name="Shape 8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Main point">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rtl="0">
              <a:spcBef>
                <a:spcPts val="0"/>
              </a:spcBef>
              <a:buSzPct val="100000"/>
              <a:defRPr sz="4800"/>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86" name="Shape 8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87"/>
        <p:cNvGrpSpPr/>
        <p:nvPr/>
      </p:nvGrpSpPr>
      <p:grpSpPr>
        <a:xfrm>
          <a:off x="0" y="0"/>
          <a:ext cx="0" cy="0"/>
          <a:chOff x="0" y="0"/>
          <a:chExt cx="0" cy="0"/>
        </a:xfrm>
      </p:grpSpPr>
      <p:sp>
        <p:nvSpPr>
          <p:cNvPr id="88" name="Shape 88"/>
          <p:cNvSpPr/>
          <p:nvPr/>
        </p:nvSpPr>
        <p:spPr>
          <a:xfrm>
            <a:off x="4572000" y="-75"/>
            <a:ext cx="4572000" cy="5143499"/>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cxnSp>
        <p:nvCxnSpPr>
          <p:cNvPr id="89" name="Shape 89"/>
          <p:cNvCxnSpPr/>
          <p:nvPr/>
        </p:nvCxnSpPr>
        <p:spPr>
          <a:xfrm>
            <a:off x="5029675" y="4495503"/>
            <a:ext cx="540899" cy="0"/>
          </a:xfrm>
          <a:prstGeom prst="straightConnector1">
            <a:avLst/>
          </a:prstGeom>
          <a:noFill/>
          <a:ln w="38100" cap="flat" cmpd="sng">
            <a:solidFill>
              <a:schemeClr val="accent5"/>
            </a:solidFill>
            <a:prstDash val="solid"/>
            <a:round/>
            <a:headEnd type="none" w="med" len="med"/>
            <a:tailEnd type="none" w="med" len="med"/>
          </a:ln>
        </p:spPr>
      </p:cxnSp>
      <p:sp>
        <p:nvSpPr>
          <p:cNvPr id="90" name="Shape 90"/>
          <p:cNvSpPr txBox="1">
            <a:spLocks noGrp="1"/>
          </p:cNvSpPr>
          <p:nvPr>
            <p:ph type="title"/>
          </p:nvPr>
        </p:nvSpPr>
        <p:spPr>
          <a:xfrm>
            <a:off x="265500" y="1209075"/>
            <a:ext cx="4045199" cy="1506299"/>
          </a:xfrm>
          <a:prstGeom prst="rect">
            <a:avLst/>
          </a:prstGeom>
        </p:spPr>
        <p:txBody>
          <a:bodyPr lIns="91425" tIns="91425" rIns="91425" bIns="91425" anchor="b" anchorCtr="0"/>
          <a:lstStyle>
            <a:lvl1pPr lvl="0" algn="ctr" rtl="0">
              <a:spcBef>
                <a:spcPts val="0"/>
              </a:spcBef>
              <a:buSzPct val="100000"/>
              <a:defRPr sz="3800"/>
            </a:lvl1pPr>
            <a:lvl2pPr lvl="1" algn="ctr" rtl="0">
              <a:spcBef>
                <a:spcPts val="0"/>
              </a:spcBef>
              <a:buSzPct val="100000"/>
              <a:defRPr sz="3800"/>
            </a:lvl2pPr>
            <a:lvl3pPr lvl="2" algn="ctr" rtl="0">
              <a:spcBef>
                <a:spcPts val="0"/>
              </a:spcBef>
              <a:buSzPct val="100000"/>
              <a:defRPr sz="3800"/>
            </a:lvl3pPr>
            <a:lvl4pPr lvl="3" algn="ctr" rtl="0">
              <a:spcBef>
                <a:spcPts val="0"/>
              </a:spcBef>
              <a:buSzPct val="100000"/>
              <a:defRPr sz="3800"/>
            </a:lvl4pPr>
            <a:lvl5pPr lvl="4" algn="ctr" rtl="0">
              <a:spcBef>
                <a:spcPts val="0"/>
              </a:spcBef>
              <a:buSzPct val="100000"/>
              <a:defRPr sz="3800"/>
            </a:lvl5pPr>
            <a:lvl6pPr lvl="5" algn="ctr" rtl="0">
              <a:spcBef>
                <a:spcPts val="0"/>
              </a:spcBef>
              <a:buSzPct val="100000"/>
              <a:defRPr sz="3800"/>
            </a:lvl6pPr>
            <a:lvl7pPr lvl="6" algn="ctr" rtl="0">
              <a:spcBef>
                <a:spcPts val="0"/>
              </a:spcBef>
              <a:buSzPct val="100000"/>
              <a:defRPr sz="3800"/>
            </a:lvl7pPr>
            <a:lvl8pPr lvl="7" algn="ctr" rtl="0">
              <a:spcBef>
                <a:spcPts val="0"/>
              </a:spcBef>
              <a:buSzPct val="100000"/>
              <a:defRPr sz="3800"/>
            </a:lvl8pPr>
            <a:lvl9pPr lvl="8" algn="ctr" rtl="0">
              <a:spcBef>
                <a:spcPts val="0"/>
              </a:spcBef>
              <a:buSzPct val="100000"/>
              <a:defRPr sz="3800"/>
            </a:lvl9pPr>
          </a:lstStyle>
          <a:p>
            <a:endParaRPr/>
          </a:p>
        </p:txBody>
      </p:sp>
      <p:sp>
        <p:nvSpPr>
          <p:cNvPr id="91" name="Shape 91"/>
          <p:cNvSpPr txBox="1">
            <a:spLocks noGrp="1"/>
          </p:cNvSpPr>
          <p:nvPr>
            <p:ph type="subTitle" idx="1"/>
          </p:nvPr>
        </p:nvSpPr>
        <p:spPr>
          <a:xfrm>
            <a:off x="265500" y="2769000"/>
            <a:ext cx="4045199" cy="1345500"/>
          </a:xfrm>
          <a:prstGeom prst="rect">
            <a:avLst/>
          </a:prstGeom>
        </p:spPr>
        <p:txBody>
          <a:bodyPr lIns="91425" tIns="91425" rIns="91425" bIns="91425" anchor="t" anchorCtr="0"/>
          <a:lstStyle>
            <a:lvl1pPr lvl="0" algn="ctr" rtl="0">
              <a:lnSpc>
                <a:spcPct val="100000"/>
              </a:lnSpc>
              <a:spcBef>
                <a:spcPts val="0"/>
              </a:spcBef>
              <a:spcAft>
                <a:spcPts val="0"/>
              </a:spcAft>
              <a:buClr>
                <a:schemeClr val="accent5"/>
              </a:buClr>
              <a:buSzPct val="100000"/>
              <a:buNone/>
              <a:defRPr sz="2100">
                <a:solidFill>
                  <a:schemeClr val="accent5"/>
                </a:solidFill>
              </a:defRPr>
            </a:lvl1pPr>
            <a:lvl2pPr lvl="1" algn="ctr" rtl="0">
              <a:lnSpc>
                <a:spcPct val="100000"/>
              </a:lnSpc>
              <a:spcBef>
                <a:spcPts val="0"/>
              </a:spcBef>
              <a:spcAft>
                <a:spcPts val="0"/>
              </a:spcAft>
              <a:buClr>
                <a:schemeClr val="accent5"/>
              </a:buClr>
              <a:buSzPct val="100000"/>
              <a:buNone/>
              <a:defRPr sz="2100">
                <a:solidFill>
                  <a:schemeClr val="accent5"/>
                </a:solidFill>
              </a:defRPr>
            </a:lvl2pPr>
            <a:lvl3pPr lvl="2" algn="ctr" rtl="0">
              <a:lnSpc>
                <a:spcPct val="100000"/>
              </a:lnSpc>
              <a:spcBef>
                <a:spcPts val="0"/>
              </a:spcBef>
              <a:spcAft>
                <a:spcPts val="0"/>
              </a:spcAft>
              <a:buClr>
                <a:schemeClr val="accent5"/>
              </a:buClr>
              <a:buSzPct val="100000"/>
              <a:buNone/>
              <a:defRPr sz="2100">
                <a:solidFill>
                  <a:schemeClr val="accent5"/>
                </a:solidFill>
              </a:defRPr>
            </a:lvl3pPr>
            <a:lvl4pPr lvl="3" algn="ctr" rtl="0">
              <a:lnSpc>
                <a:spcPct val="100000"/>
              </a:lnSpc>
              <a:spcBef>
                <a:spcPts val="0"/>
              </a:spcBef>
              <a:spcAft>
                <a:spcPts val="0"/>
              </a:spcAft>
              <a:buClr>
                <a:schemeClr val="accent5"/>
              </a:buClr>
              <a:buSzPct val="100000"/>
              <a:buNone/>
              <a:defRPr sz="2100">
                <a:solidFill>
                  <a:schemeClr val="accent5"/>
                </a:solidFill>
              </a:defRPr>
            </a:lvl4pPr>
            <a:lvl5pPr lvl="4" algn="ctr" rtl="0">
              <a:lnSpc>
                <a:spcPct val="100000"/>
              </a:lnSpc>
              <a:spcBef>
                <a:spcPts val="0"/>
              </a:spcBef>
              <a:spcAft>
                <a:spcPts val="0"/>
              </a:spcAft>
              <a:buClr>
                <a:schemeClr val="accent5"/>
              </a:buClr>
              <a:buSzPct val="100000"/>
              <a:buNone/>
              <a:defRPr sz="2100">
                <a:solidFill>
                  <a:schemeClr val="accent5"/>
                </a:solidFill>
              </a:defRPr>
            </a:lvl5pPr>
            <a:lvl6pPr lvl="5" algn="ctr" rtl="0">
              <a:lnSpc>
                <a:spcPct val="100000"/>
              </a:lnSpc>
              <a:spcBef>
                <a:spcPts val="0"/>
              </a:spcBef>
              <a:spcAft>
                <a:spcPts val="0"/>
              </a:spcAft>
              <a:buClr>
                <a:schemeClr val="accent5"/>
              </a:buClr>
              <a:buSzPct val="100000"/>
              <a:buNone/>
              <a:defRPr sz="2100">
                <a:solidFill>
                  <a:schemeClr val="accent5"/>
                </a:solidFill>
              </a:defRPr>
            </a:lvl6pPr>
            <a:lvl7pPr lvl="6" algn="ctr" rtl="0">
              <a:lnSpc>
                <a:spcPct val="100000"/>
              </a:lnSpc>
              <a:spcBef>
                <a:spcPts val="0"/>
              </a:spcBef>
              <a:spcAft>
                <a:spcPts val="0"/>
              </a:spcAft>
              <a:buClr>
                <a:schemeClr val="accent5"/>
              </a:buClr>
              <a:buSzPct val="100000"/>
              <a:buNone/>
              <a:defRPr sz="2100">
                <a:solidFill>
                  <a:schemeClr val="accent5"/>
                </a:solidFill>
              </a:defRPr>
            </a:lvl7pPr>
            <a:lvl8pPr lvl="7" algn="ctr" rtl="0">
              <a:lnSpc>
                <a:spcPct val="100000"/>
              </a:lnSpc>
              <a:spcBef>
                <a:spcPts val="0"/>
              </a:spcBef>
              <a:spcAft>
                <a:spcPts val="0"/>
              </a:spcAft>
              <a:buClr>
                <a:schemeClr val="accent5"/>
              </a:buClr>
              <a:buSzPct val="100000"/>
              <a:buNone/>
              <a:defRPr sz="2100">
                <a:solidFill>
                  <a:schemeClr val="accent5"/>
                </a:solidFill>
              </a:defRPr>
            </a:lvl8pPr>
            <a:lvl9pPr lvl="8" algn="ctr" rtl="0">
              <a:lnSpc>
                <a:spcPct val="100000"/>
              </a:lnSpc>
              <a:spcBef>
                <a:spcPts val="0"/>
              </a:spcBef>
              <a:spcAft>
                <a:spcPts val="0"/>
              </a:spcAft>
              <a:buClr>
                <a:schemeClr val="accent5"/>
              </a:buClr>
              <a:buSzPct val="100000"/>
              <a:buNone/>
              <a:defRPr sz="2100">
                <a:solidFill>
                  <a:schemeClr val="accent5"/>
                </a:solidFill>
              </a:defRPr>
            </a:lvl9pPr>
          </a:lstStyle>
          <a:p>
            <a:endParaRPr/>
          </a:p>
        </p:txBody>
      </p:sp>
      <p:sp>
        <p:nvSpPr>
          <p:cNvPr id="92" name="Shape 92"/>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93" name="Shape 9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599"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Caption">
    <p:spTree>
      <p:nvGrpSpPr>
        <p:cNvPr id="1" name="Shape 94"/>
        <p:cNvGrpSpPr/>
        <p:nvPr/>
      </p:nvGrpSpPr>
      <p:grpSpPr>
        <a:xfrm>
          <a:off x="0" y="0"/>
          <a:ext cx="0" cy="0"/>
          <a:chOff x="0" y="0"/>
          <a:chExt cx="0" cy="0"/>
        </a:xfrm>
      </p:grpSpPr>
      <p:sp>
        <p:nvSpPr>
          <p:cNvPr id="95" name="Shape 95"/>
          <p:cNvSpPr txBox="1">
            <a:spLocks noGrp="1"/>
          </p:cNvSpPr>
          <p:nvPr>
            <p:ph type="body" idx="1"/>
          </p:nvPr>
        </p:nvSpPr>
        <p:spPr>
          <a:xfrm>
            <a:off x="319500" y="4233725"/>
            <a:ext cx="5998800" cy="598799"/>
          </a:xfrm>
          <a:prstGeom prst="rect">
            <a:avLst/>
          </a:prstGeom>
        </p:spPr>
        <p:txBody>
          <a:bodyPr lIns="91425" tIns="91425" rIns="91425" bIns="91425" anchor="ctr" anchorCtr="0"/>
          <a:lstStyle>
            <a:lvl1pPr lvl="0" rtl="0">
              <a:lnSpc>
                <a:spcPct val="100000"/>
              </a:lnSpc>
              <a:spcBef>
                <a:spcPts val="0"/>
              </a:spcBef>
              <a:spcAft>
                <a:spcPts val="0"/>
              </a:spcAft>
              <a:buFont typeface="Roboto Slab"/>
              <a:buNone/>
              <a:defRPr>
                <a:latin typeface="Roboto Slab"/>
                <a:ea typeface="Roboto Slab"/>
                <a:cs typeface="Roboto Slab"/>
                <a:sym typeface="Roboto Slab"/>
              </a:defRPr>
            </a:lvl1pPr>
          </a:lstStyle>
          <a:p>
            <a:endParaRPr/>
          </a:p>
        </p:txBody>
      </p:sp>
      <p:sp>
        <p:nvSpPr>
          <p:cNvPr id="96" name="Shape 9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Big number">
    <p:spTree>
      <p:nvGrpSpPr>
        <p:cNvPr id="1" name="Shape 97"/>
        <p:cNvGrpSpPr/>
        <p:nvPr/>
      </p:nvGrpSpPr>
      <p:grpSpPr>
        <a:xfrm>
          <a:off x="0" y="0"/>
          <a:ext cx="0" cy="0"/>
          <a:chOff x="0" y="0"/>
          <a:chExt cx="0" cy="0"/>
        </a:xfrm>
      </p:grpSpPr>
      <p:sp>
        <p:nvSpPr>
          <p:cNvPr id="98" name="Shape 98"/>
          <p:cNvSpPr/>
          <p:nvPr/>
        </p:nvSpPr>
        <p:spPr>
          <a:xfrm>
            <a:off x="150" y="5076825"/>
            <a:ext cx="9143699" cy="66599"/>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99" name="Shape 99"/>
          <p:cNvSpPr txBox="1">
            <a:spLocks noGrp="1"/>
          </p:cNvSpPr>
          <p:nvPr>
            <p:ph type="title"/>
          </p:nvPr>
        </p:nvSpPr>
        <p:spPr>
          <a:xfrm>
            <a:off x="387900" y="1152450"/>
            <a:ext cx="8368200" cy="1538399"/>
          </a:xfrm>
          <a:prstGeom prst="rect">
            <a:avLst/>
          </a:prstGeom>
        </p:spPr>
        <p:txBody>
          <a:bodyPr lIns="91425" tIns="91425" rIns="91425" bIns="91425" anchor="ctr" anchorCtr="0"/>
          <a:lstStyle>
            <a:lvl1pPr lvl="0" algn="ctr" rtl="0">
              <a:spcBef>
                <a:spcPts val="0"/>
              </a:spcBef>
              <a:buClr>
                <a:schemeClr val="accent5"/>
              </a:buClr>
              <a:buSzPct val="100000"/>
              <a:defRPr sz="13000">
                <a:solidFill>
                  <a:schemeClr val="accent5"/>
                </a:solidFill>
              </a:defRPr>
            </a:lvl1pPr>
            <a:lvl2pPr lvl="1" algn="ctr" rtl="0">
              <a:spcBef>
                <a:spcPts val="0"/>
              </a:spcBef>
              <a:buClr>
                <a:schemeClr val="accent5"/>
              </a:buClr>
              <a:buSzPct val="100000"/>
              <a:defRPr sz="13000">
                <a:solidFill>
                  <a:schemeClr val="accent5"/>
                </a:solidFill>
              </a:defRPr>
            </a:lvl2pPr>
            <a:lvl3pPr lvl="2" algn="ctr" rtl="0">
              <a:spcBef>
                <a:spcPts val="0"/>
              </a:spcBef>
              <a:buClr>
                <a:schemeClr val="accent5"/>
              </a:buClr>
              <a:buSzPct val="100000"/>
              <a:defRPr sz="13000">
                <a:solidFill>
                  <a:schemeClr val="accent5"/>
                </a:solidFill>
              </a:defRPr>
            </a:lvl3pPr>
            <a:lvl4pPr lvl="3" algn="ctr" rtl="0">
              <a:spcBef>
                <a:spcPts val="0"/>
              </a:spcBef>
              <a:buClr>
                <a:schemeClr val="accent5"/>
              </a:buClr>
              <a:buSzPct val="100000"/>
              <a:defRPr sz="13000">
                <a:solidFill>
                  <a:schemeClr val="accent5"/>
                </a:solidFill>
              </a:defRPr>
            </a:lvl4pPr>
            <a:lvl5pPr lvl="4" algn="ctr" rtl="0">
              <a:spcBef>
                <a:spcPts val="0"/>
              </a:spcBef>
              <a:buClr>
                <a:schemeClr val="accent5"/>
              </a:buClr>
              <a:buSzPct val="100000"/>
              <a:defRPr sz="13000">
                <a:solidFill>
                  <a:schemeClr val="accent5"/>
                </a:solidFill>
              </a:defRPr>
            </a:lvl5pPr>
            <a:lvl6pPr lvl="5" algn="ctr" rtl="0">
              <a:spcBef>
                <a:spcPts val="0"/>
              </a:spcBef>
              <a:buClr>
                <a:schemeClr val="accent5"/>
              </a:buClr>
              <a:buSzPct val="100000"/>
              <a:defRPr sz="13000">
                <a:solidFill>
                  <a:schemeClr val="accent5"/>
                </a:solidFill>
              </a:defRPr>
            </a:lvl6pPr>
            <a:lvl7pPr lvl="6" algn="ctr" rtl="0">
              <a:spcBef>
                <a:spcPts val="0"/>
              </a:spcBef>
              <a:buClr>
                <a:schemeClr val="accent5"/>
              </a:buClr>
              <a:buSzPct val="100000"/>
              <a:defRPr sz="13000">
                <a:solidFill>
                  <a:schemeClr val="accent5"/>
                </a:solidFill>
              </a:defRPr>
            </a:lvl7pPr>
            <a:lvl8pPr lvl="7" algn="ctr" rtl="0">
              <a:spcBef>
                <a:spcPts val="0"/>
              </a:spcBef>
              <a:buClr>
                <a:schemeClr val="accent5"/>
              </a:buClr>
              <a:buSzPct val="100000"/>
              <a:defRPr sz="13000">
                <a:solidFill>
                  <a:schemeClr val="accent5"/>
                </a:solidFill>
              </a:defRPr>
            </a:lvl8pPr>
            <a:lvl9pPr lvl="8" algn="ctr" rtl="0">
              <a:spcBef>
                <a:spcPts val="0"/>
              </a:spcBef>
              <a:buClr>
                <a:schemeClr val="accent5"/>
              </a:buClr>
              <a:buSzPct val="100000"/>
              <a:defRPr sz="13000">
                <a:solidFill>
                  <a:schemeClr val="accent5"/>
                </a:solidFill>
              </a:defRPr>
            </a:lvl9pPr>
          </a:lstStyle>
          <a:p>
            <a:endParaRPr/>
          </a:p>
        </p:txBody>
      </p:sp>
      <p:sp>
        <p:nvSpPr>
          <p:cNvPr id="100" name="Shape 100"/>
          <p:cNvSpPr txBox="1">
            <a:spLocks noGrp="1"/>
          </p:cNvSpPr>
          <p:nvPr>
            <p:ph type="body" idx="1"/>
          </p:nvPr>
        </p:nvSpPr>
        <p:spPr>
          <a:xfrm>
            <a:off x="387900" y="2919450"/>
            <a:ext cx="8368200" cy="1071599"/>
          </a:xfrm>
          <a:prstGeom prst="rect">
            <a:avLst/>
          </a:prstGeom>
        </p:spPr>
        <p:txBody>
          <a:bodyPr lIns="91425" tIns="91425" rIns="91425" bIns="91425" anchor="t" anchorCtr="0"/>
          <a:lstStyle>
            <a:lvl1pPr lvl="0" algn="ctr" rtl="0">
              <a:spcBef>
                <a:spcPts val="0"/>
              </a:spcBef>
              <a:defRPr/>
            </a:lvl1pPr>
            <a:lvl2pPr lvl="1" algn="ctr" rtl="0">
              <a:spcBef>
                <a:spcPts val="0"/>
              </a:spcBef>
              <a:defRPr/>
            </a:lvl2pPr>
            <a:lvl3pPr lvl="2" algn="ctr" rtl="0">
              <a:spcBef>
                <a:spcPts val="0"/>
              </a:spcBef>
              <a:defRPr/>
            </a:lvl3pPr>
            <a:lvl4pPr lvl="3" algn="ctr" rtl="0">
              <a:spcBef>
                <a:spcPts val="0"/>
              </a:spcBef>
              <a:defRPr/>
            </a:lvl4pPr>
            <a:lvl5pPr lvl="4" algn="ctr" rtl="0">
              <a:spcBef>
                <a:spcPts val="0"/>
              </a:spcBef>
              <a:defRPr/>
            </a:lvl5pPr>
            <a:lvl6pPr lvl="5" algn="ctr" rtl="0">
              <a:spcBef>
                <a:spcPts val="0"/>
              </a:spcBef>
              <a:defRPr/>
            </a:lvl6pPr>
            <a:lvl7pPr lvl="6" algn="ctr" rtl="0">
              <a:spcBef>
                <a:spcPts val="0"/>
              </a:spcBef>
              <a:defRPr/>
            </a:lvl7pPr>
            <a:lvl8pPr lvl="7" algn="ctr" rtl="0">
              <a:spcBef>
                <a:spcPts val="0"/>
              </a:spcBef>
              <a:defRPr/>
            </a:lvl8pPr>
            <a:lvl9pPr lvl="8" algn="ctr" rtl="0">
              <a:spcBef>
                <a:spcPts val="0"/>
              </a:spcBef>
              <a:defRPr/>
            </a:lvl9pPr>
          </a:lstStyle>
          <a:p>
            <a:endParaRPr/>
          </a:p>
        </p:txBody>
      </p:sp>
      <p:sp>
        <p:nvSpPr>
          <p:cNvPr id="101" name="Shape 10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02"/>
        <p:cNvGrpSpPr/>
        <p:nvPr/>
      </p:nvGrpSpPr>
      <p:grpSpPr>
        <a:xfrm>
          <a:off x="0" y="0"/>
          <a:ext cx="0" cy="0"/>
          <a:chOff x="0" y="0"/>
          <a:chExt cx="0" cy="0"/>
        </a:xfrm>
      </p:grpSpPr>
      <p:sp>
        <p:nvSpPr>
          <p:cNvPr id="103" name="Shape 10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599"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899"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899"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499"/>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199"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199"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099"/>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387900" y="458025"/>
            <a:ext cx="8368200" cy="686099"/>
          </a:xfrm>
          <a:prstGeom prst="rect">
            <a:avLst/>
          </a:prstGeom>
          <a:noFill/>
          <a:ln>
            <a:noFill/>
          </a:ln>
        </p:spPr>
        <p:txBody>
          <a:bodyPr lIns="91425" tIns="91425" rIns="91425" bIns="91425" anchor="b" anchorCtr="0"/>
          <a:lstStyle>
            <a:lvl1pPr lvl="0"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1pPr>
            <a:lvl2pPr lvl="1"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2pPr>
            <a:lvl3pPr lvl="2"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3pPr>
            <a:lvl4pPr lvl="3"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4pPr>
            <a:lvl5pPr lvl="4"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5pPr>
            <a:lvl6pPr lvl="5"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6pPr>
            <a:lvl7pPr lvl="6"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7pPr>
            <a:lvl8pPr lvl="7"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8pPr>
            <a:lvl9pPr lvl="8"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9pPr>
          </a:lstStyle>
          <a:p>
            <a:endParaRPr/>
          </a:p>
        </p:txBody>
      </p:sp>
      <p:sp>
        <p:nvSpPr>
          <p:cNvPr id="52" name="Shape 52"/>
          <p:cNvSpPr txBox="1">
            <a:spLocks noGrp="1"/>
          </p:cNvSpPr>
          <p:nvPr>
            <p:ph type="body" idx="1"/>
          </p:nvPr>
        </p:nvSpPr>
        <p:spPr>
          <a:xfrm>
            <a:off x="387900" y="1489824"/>
            <a:ext cx="8368200" cy="3078899"/>
          </a:xfrm>
          <a:prstGeom prst="rect">
            <a:avLst/>
          </a:prstGeom>
          <a:noFill/>
          <a:ln>
            <a:noFill/>
          </a:ln>
        </p:spPr>
        <p:txBody>
          <a:bodyPr lIns="91425" tIns="91425" rIns="91425" bIns="91425" anchor="t" anchorCtr="0"/>
          <a:lstStyle>
            <a:lvl1pPr lvl="0" rtl="0">
              <a:lnSpc>
                <a:spcPct val="115000"/>
              </a:lnSpc>
              <a:spcBef>
                <a:spcPts val="0"/>
              </a:spcBef>
              <a:spcAft>
                <a:spcPts val="1600"/>
              </a:spcAft>
              <a:buClr>
                <a:schemeClr val="dk1"/>
              </a:buClr>
              <a:buSzPct val="100000"/>
              <a:buFont typeface="Roboto"/>
              <a:defRPr sz="1800">
                <a:solidFill>
                  <a:schemeClr val="dk1"/>
                </a:solidFill>
                <a:latin typeface="Roboto"/>
                <a:ea typeface="Roboto"/>
                <a:cs typeface="Roboto"/>
                <a:sym typeface="Roboto"/>
              </a:defRPr>
            </a:lvl1pPr>
            <a:lvl2pPr lvl="1"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2pPr>
            <a:lvl3pPr lvl="2"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3pPr>
            <a:lvl4pPr lvl="3"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4pPr>
            <a:lvl5pPr lvl="4"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5pPr>
            <a:lvl6pPr lvl="5"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6pPr>
            <a:lvl7pPr lvl="6"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7pPr>
            <a:lvl8pPr lvl="7"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8pPr>
            <a:lvl9pPr lvl="8"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9pPr>
          </a:lstStyle>
          <a:p>
            <a:endParaRPr/>
          </a:p>
        </p:txBody>
      </p:sp>
      <p:sp>
        <p:nvSpPr>
          <p:cNvPr id="53" name="Shape 53"/>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lvl="0" algn="r" rtl="0">
              <a:spcBef>
                <a:spcPts val="0"/>
              </a:spcBef>
              <a:buNone/>
            </a:pPr>
            <a:fld id="{00000000-1234-1234-1234-123412341234}" type="slidenum">
              <a:rPr lang="en" sz="1000">
                <a:solidFill>
                  <a:schemeClr val="dk1"/>
                </a:solidFill>
                <a:latin typeface="Roboto"/>
                <a:ea typeface="Roboto"/>
                <a:cs typeface="Roboto"/>
                <a:sym typeface="Roboto"/>
              </a:rPr>
              <a:t>‹#›</a:t>
            </a:fld>
            <a:endParaRPr lang="en" sz="1000">
              <a:solidFill>
                <a:schemeClr val="dk1"/>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hyperlink" Target="www.analytics.twitter.com" TargetMode="External"/><Relationship Id="rId2" Type="http://schemas.openxmlformats.org/officeDocument/2006/relationships/notesSlide" Target="../notesSlides/notesSlide12.xml"/><Relationship Id="rId1" Type="http://schemas.openxmlformats.org/officeDocument/2006/relationships/slideLayout" Target="../slideLayouts/slideLayout14.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www.snapchat.com/geolfilters" TargetMode="External"/><Relationship Id="rId2" Type="http://schemas.openxmlformats.org/officeDocument/2006/relationships/notesSlide" Target="../notesSlides/notesSlide14.xml"/><Relationship Id="rId1" Type="http://schemas.openxmlformats.org/officeDocument/2006/relationships/slideLayout" Target="../slideLayouts/slideLayout14.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4.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image" Target="../media/image2.pn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4.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4.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www.warwicksu.com/execresources/publicity" TargetMode="External"/><Relationship Id="rId7"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hyperlink" Target="http://www2.warwick.ac.uk/services/externalaffairs/marketing/digital/signage/digitalsignage/bigscreenpiazza/submission/" TargetMode="External"/><Relationship Id="rId5" Type="http://schemas.openxmlformats.org/officeDocument/2006/relationships/hyperlink" Target="mailto:outdoorscreens@warwicksu.com" TargetMode="External"/><Relationship Id="rId4" Type="http://schemas.openxmlformats.org/officeDocument/2006/relationships/hyperlink" Target="mailto:holly.smith@warwicksu.com"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mailto:chris.carter@warwicksu.com" TargetMode="External"/><Relationship Id="rId7"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image" Target="../media/image1.png"/><Relationship Id="rId5" Type="http://schemas.openxmlformats.org/officeDocument/2006/relationships/image" Target="../media/image3.png"/><Relationship Id="rId4" Type="http://schemas.openxmlformats.org/officeDocument/2006/relationships/hyperlink" Target="mailto:helen.morris@warwicksu.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4.xml"/><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4.xm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07"/>
        <p:cNvGrpSpPr/>
        <p:nvPr/>
      </p:nvGrpSpPr>
      <p:grpSpPr>
        <a:xfrm>
          <a:off x="0" y="0"/>
          <a:ext cx="0" cy="0"/>
          <a:chOff x="0" y="0"/>
          <a:chExt cx="0" cy="0"/>
        </a:xfrm>
      </p:grpSpPr>
      <p:sp>
        <p:nvSpPr>
          <p:cNvPr id="108" name="Shape 108"/>
          <p:cNvSpPr txBox="1">
            <a:spLocks noGrp="1"/>
          </p:cNvSpPr>
          <p:nvPr>
            <p:ph type="ctrTitle"/>
          </p:nvPr>
        </p:nvSpPr>
        <p:spPr>
          <a:xfrm>
            <a:off x="1680301" y="1188925"/>
            <a:ext cx="5783400" cy="1457399"/>
          </a:xfrm>
          <a:prstGeom prst="rect">
            <a:avLst/>
          </a:prstGeom>
        </p:spPr>
        <p:txBody>
          <a:bodyPr lIns="91425" tIns="91425" rIns="91425" bIns="91425" anchor="b" anchorCtr="0">
            <a:noAutofit/>
          </a:bodyPr>
          <a:lstStyle/>
          <a:p>
            <a:pPr lvl="0" algn="ctr" rtl="0">
              <a:spcBef>
                <a:spcPts val="0"/>
              </a:spcBef>
              <a:buNone/>
            </a:pPr>
            <a:r>
              <a:rPr lang="en">
                <a:solidFill>
                  <a:srgbClr val="000000"/>
                </a:solidFill>
              </a:rPr>
              <a:t>SocsFed: Publicity/Marketing Officer Training</a:t>
            </a:r>
          </a:p>
        </p:txBody>
      </p:sp>
      <p:sp>
        <p:nvSpPr>
          <p:cNvPr id="109" name="Shape 109"/>
          <p:cNvSpPr txBox="1">
            <a:spLocks noGrp="1"/>
          </p:cNvSpPr>
          <p:nvPr>
            <p:ph type="subTitle" idx="1"/>
          </p:nvPr>
        </p:nvSpPr>
        <p:spPr>
          <a:xfrm>
            <a:off x="1680301" y="3049450"/>
            <a:ext cx="5783400" cy="909000"/>
          </a:xfrm>
          <a:prstGeom prst="rect">
            <a:avLst/>
          </a:prstGeom>
        </p:spPr>
        <p:txBody>
          <a:bodyPr lIns="91425" tIns="91425" rIns="91425" bIns="91425" anchor="t" anchorCtr="0">
            <a:noAutofit/>
          </a:bodyPr>
          <a:lstStyle/>
          <a:p>
            <a:pPr lvl="0" algn="ctr" rtl="0">
              <a:spcBef>
                <a:spcPts val="0"/>
              </a:spcBef>
              <a:buNone/>
            </a:pPr>
            <a:r>
              <a:rPr lang="en">
                <a:solidFill>
                  <a:srgbClr val="000000"/>
                </a:solidFill>
              </a:rPr>
              <a:t>George Creasy</a:t>
            </a:r>
          </a:p>
          <a:p>
            <a:pPr lvl="0" algn="ctr" rtl="0">
              <a:spcBef>
                <a:spcPts val="0"/>
              </a:spcBef>
              <a:buNone/>
            </a:pPr>
            <a:r>
              <a:rPr lang="en">
                <a:solidFill>
                  <a:srgbClr val="000000"/>
                </a:solidFill>
              </a:rPr>
              <a:t>Warwick SU</a:t>
            </a:r>
          </a:p>
        </p:txBody>
      </p:sp>
      <p:pic>
        <p:nvPicPr>
          <p:cNvPr id="110" name="Shape 110"/>
          <p:cNvPicPr preferRelativeResize="0"/>
          <p:nvPr/>
        </p:nvPicPr>
        <p:blipFill rotWithShape="1">
          <a:blip r:embed="rId3">
            <a:alphaModFix/>
          </a:blip>
          <a:srcRect/>
          <a:stretch/>
        </p:blipFill>
        <p:spPr>
          <a:xfrm>
            <a:off x="4099201" y="4118226"/>
            <a:ext cx="945600" cy="967800"/>
          </a:xfrm>
          <a:prstGeom prst="rect">
            <a:avLst/>
          </a:prstGeom>
          <a:noFill/>
          <a:ln>
            <a:noFill/>
          </a:ln>
        </p:spPr>
      </p:pic>
      <p:pic>
        <p:nvPicPr>
          <p:cNvPr id="111" name="Shape 111"/>
          <p:cNvPicPr preferRelativeResize="0"/>
          <p:nvPr/>
        </p:nvPicPr>
        <p:blipFill>
          <a:blip r:embed="rId4">
            <a:alphaModFix/>
          </a:blip>
          <a:stretch>
            <a:fillRect/>
          </a:stretch>
        </p:blipFill>
        <p:spPr>
          <a:xfrm>
            <a:off x="87125" y="4118275"/>
            <a:ext cx="1457350" cy="967799"/>
          </a:xfrm>
          <a:prstGeom prst="rect">
            <a:avLst/>
          </a:prstGeom>
          <a:noFill/>
          <a:ln>
            <a:noFill/>
          </a:ln>
        </p:spPr>
      </p:pic>
      <p:pic>
        <p:nvPicPr>
          <p:cNvPr id="112" name="Shape 112"/>
          <p:cNvPicPr preferRelativeResize="0"/>
          <p:nvPr/>
        </p:nvPicPr>
        <p:blipFill>
          <a:blip r:embed="rId5">
            <a:alphaModFix/>
          </a:blip>
          <a:stretch>
            <a:fillRect/>
          </a:stretch>
        </p:blipFill>
        <p:spPr>
          <a:xfrm>
            <a:off x="7873173" y="4118225"/>
            <a:ext cx="1111166" cy="967799"/>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387900" y="458025"/>
            <a:ext cx="8368200" cy="686099"/>
          </a:xfrm>
          <a:prstGeom prst="rect">
            <a:avLst/>
          </a:prstGeom>
        </p:spPr>
        <p:txBody>
          <a:bodyPr lIns="91425" tIns="91425" rIns="91425" bIns="91425" anchor="b" anchorCtr="0">
            <a:noAutofit/>
          </a:bodyPr>
          <a:lstStyle/>
          <a:p>
            <a:pPr lvl="0" rtl="0">
              <a:spcBef>
                <a:spcPts val="0"/>
              </a:spcBef>
              <a:buNone/>
            </a:pPr>
            <a:r>
              <a:rPr lang="en">
                <a:solidFill>
                  <a:srgbClr val="000000"/>
                </a:solidFill>
              </a:rPr>
              <a:t>How to Engage Your Members</a:t>
            </a:r>
          </a:p>
        </p:txBody>
      </p:sp>
      <p:sp>
        <p:nvSpPr>
          <p:cNvPr id="190" name="Shape 190"/>
          <p:cNvSpPr txBox="1">
            <a:spLocks noGrp="1"/>
          </p:cNvSpPr>
          <p:nvPr>
            <p:ph type="body" idx="1"/>
          </p:nvPr>
        </p:nvSpPr>
        <p:spPr>
          <a:xfrm>
            <a:off x="395536" y="1275606"/>
            <a:ext cx="8368200" cy="3078899"/>
          </a:xfrm>
          <a:prstGeom prst="rect">
            <a:avLst/>
          </a:prstGeom>
        </p:spPr>
        <p:txBody>
          <a:bodyPr lIns="91425" tIns="91425" rIns="91425" bIns="91425" anchor="t" anchorCtr="0">
            <a:noAutofit/>
          </a:bodyPr>
          <a:lstStyle/>
          <a:p>
            <a:pPr marL="457200" lvl="0" indent="-228600" rtl="0">
              <a:spcBef>
                <a:spcPts val="0"/>
              </a:spcBef>
              <a:buClr>
                <a:srgbClr val="000000"/>
              </a:buClr>
            </a:pPr>
            <a:r>
              <a:rPr lang="en" dirty="0">
                <a:solidFill>
                  <a:srgbClr val="000000"/>
                </a:solidFill>
              </a:rPr>
              <a:t>You need a communications plan. How are you going to talk to your members, and allow them to talk back to you?</a:t>
            </a:r>
          </a:p>
          <a:p>
            <a:pPr marL="457200" lvl="0" indent="-228600" rtl="0">
              <a:spcBef>
                <a:spcPts val="0"/>
              </a:spcBef>
              <a:buClr>
                <a:srgbClr val="000000"/>
              </a:buClr>
            </a:pPr>
            <a:r>
              <a:rPr lang="en" dirty="0">
                <a:solidFill>
                  <a:srgbClr val="000000"/>
                </a:solidFill>
              </a:rPr>
              <a:t>You could use any of the following</a:t>
            </a:r>
            <a:r>
              <a:rPr lang="en" dirty="0" smtClean="0">
                <a:solidFill>
                  <a:srgbClr val="000000"/>
                </a:solidFill>
              </a:rPr>
              <a:t>:</a:t>
            </a:r>
            <a:endParaRPr lang="en" dirty="0">
              <a:solidFill>
                <a:srgbClr val="000000"/>
              </a:solidFill>
            </a:endParaRPr>
          </a:p>
          <a:p>
            <a:pPr marL="971550" lvl="1" indent="-285750" rtl="0">
              <a:lnSpc>
                <a:spcPct val="100000"/>
              </a:lnSpc>
              <a:spcBef>
                <a:spcPts val="0"/>
              </a:spcBef>
              <a:buClr>
                <a:srgbClr val="000000"/>
              </a:buClr>
              <a:buFont typeface="Arial" panose="020B0604020202020204" pitchFamily="34" charset="0"/>
              <a:buChar char="•"/>
            </a:pPr>
            <a:r>
              <a:rPr lang="en" dirty="0" smtClean="0">
                <a:solidFill>
                  <a:srgbClr val="000000"/>
                </a:solidFill>
              </a:rPr>
              <a:t>E-mail</a:t>
            </a:r>
            <a:endParaRPr lang="en" dirty="0">
              <a:solidFill>
                <a:srgbClr val="000000"/>
              </a:solidFill>
            </a:endParaRPr>
          </a:p>
          <a:p>
            <a:pPr marL="971550" lvl="1" indent="-285750" rtl="0">
              <a:lnSpc>
                <a:spcPct val="100000"/>
              </a:lnSpc>
              <a:spcBef>
                <a:spcPts val="0"/>
              </a:spcBef>
              <a:buClr>
                <a:srgbClr val="000000"/>
              </a:buClr>
              <a:buFont typeface="Arial" panose="020B0604020202020204" pitchFamily="34" charset="0"/>
              <a:buChar char="•"/>
            </a:pPr>
            <a:r>
              <a:rPr lang="en" dirty="0">
                <a:solidFill>
                  <a:srgbClr val="000000"/>
                </a:solidFill>
              </a:rPr>
              <a:t>Facebook Group/Page/Event</a:t>
            </a:r>
          </a:p>
          <a:p>
            <a:pPr marL="971550" lvl="1" indent="-285750" rtl="0">
              <a:lnSpc>
                <a:spcPct val="100000"/>
              </a:lnSpc>
              <a:spcBef>
                <a:spcPts val="0"/>
              </a:spcBef>
              <a:buClr>
                <a:srgbClr val="000000"/>
              </a:buClr>
              <a:buFont typeface="Arial" panose="020B0604020202020204" pitchFamily="34" charset="0"/>
              <a:buChar char="•"/>
            </a:pPr>
            <a:r>
              <a:rPr lang="en" dirty="0">
                <a:solidFill>
                  <a:srgbClr val="000000"/>
                </a:solidFill>
              </a:rPr>
              <a:t>Weekly videos</a:t>
            </a:r>
          </a:p>
          <a:p>
            <a:pPr marL="971550" lvl="1" indent="-285750" rtl="0">
              <a:lnSpc>
                <a:spcPct val="100000"/>
              </a:lnSpc>
              <a:spcBef>
                <a:spcPts val="0"/>
              </a:spcBef>
              <a:buClr>
                <a:srgbClr val="000000"/>
              </a:buClr>
              <a:buFont typeface="Arial" panose="020B0604020202020204" pitchFamily="34" charset="0"/>
              <a:buChar char="•"/>
            </a:pPr>
            <a:r>
              <a:rPr lang="en" dirty="0">
                <a:solidFill>
                  <a:srgbClr val="000000"/>
                </a:solidFill>
              </a:rPr>
              <a:t>Twitter</a:t>
            </a:r>
          </a:p>
          <a:p>
            <a:pPr marL="971550" lvl="1" indent="-285750" rtl="0">
              <a:lnSpc>
                <a:spcPct val="100000"/>
              </a:lnSpc>
              <a:spcBef>
                <a:spcPts val="0"/>
              </a:spcBef>
              <a:buClr>
                <a:srgbClr val="000000"/>
              </a:buClr>
              <a:buFont typeface="Arial" panose="020B0604020202020204" pitchFamily="34" charset="0"/>
              <a:buChar char="•"/>
            </a:pPr>
            <a:r>
              <a:rPr lang="en" dirty="0">
                <a:solidFill>
                  <a:srgbClr val="000000"/>
                </a:solidFill>
              </a:rPr>
              <a:t>Physical promo</a:t>
            </a:r>
          </a:p>
          <a:p>
            <a:pPr marL="971550" lvl="1" indent="-285750" rtl="0">
              <a:lnSpc>
                <a:spcPct val="100000"/>
              </a:lnSpc>
              <a:spcBef>
                <a:spcPts val="0"/>
              </a:spcBef>
              <a:buClr>
                <a:srgbClr val="000000"/>
              </a:buClr>
              <a:buFont typeface="Arial" panose="020B0604020202020204" pitchFamily="34" charset="0"/>
              <a:buChar char="•"/>
            </a:pPr>
            <a:r>
              <a:rPr lang="en" dirty="0">
                <a:solidFill>
                  <a:srgbClr val="000000"/>
                </a:solidFill>
              </a:rPr>
              <a:t>External website</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387900" y="329200"/>
            <a:ext cx="8640600" cy="932700"/>
          </a:xfrm>
          <a:prstGeom prst="rect">
            <a:avLst/>
          </a:prstGeom>
        </p:spPr>
        <p:txBody>
          <a:bodyPr lIns="91425" tIns="91425" rIns="91425" bIns="91425" anchor="b" anchorCtr="0">
            <a:noAutofit/>
          </a:bodyPr>
          <a:lstStyle/>
          <a:p>
            <a:pPr lvl="0" rtl="0">
              <a:spcBef>
                <a:spcPts val="0"/>
              </a:spcBef>
              <a:buNone/>
            </a:pPr>
            <a:r>
              <a:rPr lang="en">
                <a:solidFill>
                  <a:srgbClr val="000000"/>
                </a:solidFill>
              </a:rPr>
              <a:t>How to Up Your Social Media Game - Facebook</a:t>
            </a:r>
          </a:p>
        </p:txBody>
      </p:sp>
      <p:sp>
        <p:nvSpPr>
          <p:cNvPr id="199" name="Shape 199"/>
          <p:cNvSpPr txBox="1">
            <a:spLocks noGrp="1"/>
          </p:cNvSpPr>
          <p:nvPr>
            <p:ph type="body" idx="1"/>
          </p:nvPr>
        </p:nvSpPr>
        <p:spPr>
          <a:xfrm>
            <a:off x="387900" y="1212325"/>
            <a:ext cx="8368200" cy="3417600"/>
          </a:xfrm>
          <a:prstGeom prst="rect">
            <a:avLst/>
          </a:prstGeom>
        </p:spPr>
        <p:txBody>
          <a:bodyPr lIns="91425" tIns="91425" rIns="91425" bIns="91425" anchor="t" anchorCtr="0">
            <a:noAutofit/>
          </a:bodyPr>
          <a:lstStyle/>
          <a:p>
            <a:pPr marL="457200" lvl="0" indent="-317500" rtl="0">
              <a:spcBef>
                <a:spcPts val="0"/>
              </a:spcBef>
              <a:buClr>
                <a:srgbClr val="000000"/>
              </a:buClr>
              <a:buSzPct val="100000"/>
            </a:pPr>
            <a:r>
              <a:rPr lang="en" sz="1200" dirty="0">
                <a:solidFill>
                  <a:srgbClr val="000000"/>
                </a:solidFill>
              </a:rPr>
              <a:t>Customised profile pictures - you're going to need someone with photoshop to put a custom design on top of everyone's display pictures, and then everybody change at the same time</a:t>
            </a:r>
          </a:p>
          <a:p>
            <a:pPr marL="457200" lvl="0" indent="-317500" rtl="0">
              <a:spcBef>
                <a:spcPts val="0"/>
              </a:spcBef>
              <a:buClr>
                <a:srgbClr val="000000"/>
              </a:buClr>
              <a:buSzPct val="100000"/>
            </a:pPr>
            <a:r>
              <a:rPr lang="en" sz="1200" dirty="0">
                <a:solidFill>
                  <a:srgbClr val="000000"/>
                </a:solidFill>
              </a:rPr>
              <a:t>Cover photos - Again, everybody use the same one and change at the same time to really fill up people's timelines when you release tickets for example</a:t>
            </a:r>
          </a:p>
          <a:p>
            <a:pPr marL="457200" lvl="0" indent="-317500" rtl="0">
              <a:spcBef>
                <a:spcPts val="0"/>
              </a:spcBef>
              <a:buClr>
                <a:srgbClr val="000000"/>
              </a:buClr>
              <a:buSzPct val="100000"/>
            </a:pPr>
            <a:r>
              <a:rPr lang="en" sz="1200" dirty="0">
                <a:solidFill>
                  <a:srgbClr val="000000"/>
                </a:solidFill>
              </a:rPr>
              <a:t>Everybody share the same post (probably the one your page posted) as opposed to all making separate statuses about something</a:t>
            </a:r>
          </a:p>
          <a:p>
            <a:pPr marL="457200" lvl="0" indent="-317500" rtl="0">
              <a:spcBef>
                <a:spcPts val="0"/>
              </a:spcBef>
              <a:buClr>
                <a:srgbClr val="000000"/>
              </a:buClr>
              <a:buSzPct val="100000"/>
            </a:pPr>
            <a:r>
              <a:rPr lang="en" sz="1200" dirty="0">
                <a:solidFill>
                  <a:srgbClr val="000000"/>
                </a:solidFill>
              </a:rPr>
              <a:t>Facebook loves pictures and videos, so include pictures with your status updates!</a:t>
            </a:r>
          </a:p>
          <a:p>
            <a:pPr marL="457200" lvl="0" indent="-317500" rtl="0">
              <a:spcBef>
                <a:spcPts val="0"/>
              </a:spcBef>
              <a:buClr>
                <a:srgbClr val="000000"/>
              </a:buClr>
              <a:buSzPct val="100000"/>
            </a:pPr>
            <a:r>
              <a:rPr lang="en" sz="1200" dirty="0">
                <a:solidFill>
                  <a:srgbClr val="000000"/>
                </a:solidFill>
              </a:rPr>
              <a:t>Embed videos directly into Facebook, as it does better than YouTube links</a:t>
            </a:r>
          </a:p>
          <a:p>
            <a:pPr marL="457200" lvl="0" indent="-317500" rtl="0">
              <a:spcBef>
                <a:spcPts val="0"/>
              </a:spcBef>
              <a:buClr>
                <a:srgbClr val="000000"/>
              </a:buClr>
              <a:buSzPct val="100000"/>
            </a:pPr>
            <a:r>
              <a:rPr lang="en" sz="1200" dirty="0">
                <a:solidFill>
                  <a:srgbClr val="000000"/>
                </a:solidFill>
              </a:rPr>
              <a:t>Facebook determines how long stuff stays in people's newsfeeds on how many likes, comments and shares it gets in the first few minutes. So make sure your exec get on it!</a:t>
            </a:r>
          </a:p>
          <a:p>
            <a:pPr marL="457200" lvl="0" indent="-317500" rtl="0">
              <a:spcBef>
                <a:spcPts val="0"/>
              </a:spcBef>
              <a:buClr>
                <a:srgbClr val="000000"/>
              </a:buClr>
              <a:buSzPct val="100000"/>
            </a:pPr>
            <a:r>
              <a:rPr lang="en" sz="1200" dirty="0">
                <a:solidFill>
                  <a:srgbClr val="000000"/>
                </a:solidFill>
              </a:rPr>
              <a:t>Sponsored posts on Facebook</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387900" y="329200"/>
            <a:ext cx="8640600" cy="932700"/>
          </a:xfrm>
          <a:prstGeom prst="rect">
            <a:avLst/>
          </a:prstGeom>
        </p:spPr>
        <p:txBody>
          <a:bodyPr lIns="91425" tIns="91425" rIns="91425" bIns="91425" anchor="b" anchorCtr="0">
            <a:noAutofit/>
          </a:bodyPr>
          <a:lstStyle/>
          <a:p>
            <a:pPr lvl="0" rtl="0">
              <a:spcBef>
                <a:spcPts val="0"/>
              </a:spcBef>
              <a:buNone/>
            </a:pPr>
            <a:r>
              <a:rPr lang="en">
                <a:solidFill>
                  <a:srgbClr val="000000"/>
                </a:solidFill>
              </a:rPr>
              <a:t>How to Up Your Social Media Game - Twitter</a:t>
            </a:r>
          </a:p>
        </p:txBody>
      </p:sp>
      <p:sp>
        <p:nvSpPr>
          <p:cNvPr id="208" name="Shape 208"/>
          <p:cNvSpPr txBox="1">
            <a:spLocks noGrp="1"/>
          </p:cNvSpPr>
          <p:nvPr>
            <p:ph type="body" idx="1"/>
          </p:nvPr>
        </p:nvSpPr>
        <p:spPr>
          <a:xfrm>
            <a:off x="387900" y="1489825"/>
            <a:ext cx="8368200" cy="3417600"/>
          </a:xfrm>
          <a:prstGeom prst="rect">
            <a:avLst/>
          </a:prstGeom>
        </p:spPr>
        <p:txBody>
          <a:bodyPr lIns="91425" tIns="91425" rIns="91425" bIns="91425" anchor="t" anchorCtr="0">
            <a:noAutofit/>
          </a:bodyPr>
          <a:lstStyle/>
          <a:p>
            <a:pPr marL="457200" lvl="0" indent="-317500" rtl="0">
              <a:spcBef>
                <a:spcPts val="0"/>
              </a:spcBef>
              <a:buClr>
                <a:srgbClr val="000000"/>
              </a:buClr>
              <a:buSzPct val="100000"/>
            </a:pPr>
            <a:r>
              <a:rPr lang="en" sz="1400">
                <a:solidFill>
                  <a:srgbClr val="000000"/>
                </a:solidFill>
              </a:rPr>
              <a:t>Obviously use hashtags, uploads lots of photos and videos</a:t>
            </a:r>
          </a:p>
          <a:p>
            <a:pPr marL="457200" lvl="0" indent="-317500" rtl="0">
              <a:spcBef>
                <a:spcPts val="0"/>
              </a:spcBef>
              <a:buClr>
                <a:srgbClr val="000000"/>
              </a:buClr>
              <a:buSzPct val="100000"/>
            </a:pPr>
            <a:r>
              <a:rPr lang="en" sz="1400">
                <a:solidFill>
                  <a:srgbClr val="000000"/>
                </a:solidFill>
              </a:rPr>
              <a:t>Make sure you engage with your members when they tweet you - and engage with other societies as well! And @warwicksu and @warwickuni - a cheeky retweet might get you a bunch more followers!</a:t>
            </a:r>
          </a:p>
          <a:p>
            <a:pPr marL="457200" lvl="0" indent="-317500" rtl="0">
              <a:spcBef>
                <a:spcPts val="0"/>
              </a:spcBef>
              <a:buClr>
                <a:srgbClr val="000000"/>
              </a:buClr>
              <a:buSzPct val="100000"/>
            </a:pPr>
            <a:r>
              <a:rPr lang="en" sz="1400">
                <a:solidFill>
                  <a:srgbClr val="000000"/>
                </a:solidFill>
              </a:rPr>
              <a:t>Check your analytics at </a:t>
            </a:r>
            <a:r>
              <a:rPr lang="en" sz="1400" u="sng">
                <a:solidFill>
                  <a:srgbClr val="9900FF"/>
                </a:solidFill>
                <a:hlinkClick r:id="rId3"/>
              </a:rPr>
              <a:t>www.analytics.twitter.com</a:t>
            </a:r>
            <a:r>
              <a:rPr lang="en" sz="1400">
                <a:solidFill>
                  <a:srgbClr val="000000"/>
                </a:solidFill>
              </a:rPr>
              <a:t>. You can see how many impressions and profile visits you get.</a:t>
            </a:r>
          </a:p>
          <a:p>
            <a:pPr marL="457200" lvl="0" indent="-317500" rtl="0">
              <a:spcBef>
                <a:spcPts val="0"/>
              </a:spcBef>
              <a:buClr>
                <a:srgbClr val="000000"/>
              </a:buClr>
              <a:buSzPct val="100000"/>
            </a:pPr>
            <a:r>
              <a:rPr lang="en" sz="1400">
                <a:solidFill>
                  <a:srgbClr val="000000"/>
                </a:solidFill>
              </a:rPr>
              <a:t>Use the Direct Message feature to engage with members</a:t>
            </a:r>
          </a:p>
        </p:txBody>
      </p:sp>
      <p:pic>
        <p:nvPicPr>
          <p:cNvPr id="209" name="Shape 209"/>
          <p:cNvPicPr preferRelativeResize="0"/>
          <p:nvPr/>
        </p:nvPicPr>
        <p:blipFill>
          <a:blip r:embed="rId4">
            <a:alphaModFix/>
          </a:blip>
          <a:stretch>
            <a:fillRect/>
          </a:stretch>
        </p:blipFill>
        <p:spPr>
          <a:xfrm>
            <a:off x="87125" y="4118275"/>
            <a:ext cx="1457350" cy="967799"/>
          </a:xfrm>
          <a:prstGeom prst="rect">
            <a:avLst/>
          </a:prstGeom>
          <a:noFill/>
          <a:ln>
            <a:noFill/>
          </a:ln>
        </p:spPr>
      </p:pic>
      <p:pic>
        <p:nvPicPr>
          <p:cNvPr id="210" name="Shape 210"/>
          <p:cNvPicPr preferRelativeResize="0"/>
          <p:nvPr/>
        </p:nvPicPr>
        <p:blipFill rotWithShape="1">
          <a:blip r:embed="rId5">
            <a:alphaModFix/>
          </a:blip>
          <a:srcRect/>
          <a:stretch/>
        </p:blipFill>
        <p:spPr>
          <a:xfrm>
            <a:off x="4099201" y="4118226"/>
            <a:ext cx="945600" cy="967800"/>
          </a:xfrm>
          <a:prstGeom prst="rect">
            <a:avLst/>
          </a:prstGeom>
          <a:noFill/>
          <a:ln>
            <a:noFill/>
          </a:ln>
        </p:spPr>
      </p:pic>
      <p:pic>
        <p:nvPicPr>
          <p:cNvPr id="211" name="Shape 211"/>
          <p:cNvPicPr preferRelativeResize="0"/>
          <p:nvPr/>
        </p:nvPicPr>
        <p:blipFill>
          <a:blip r:embed="rId6">
            <a:alphaModFix/>
          </a:blip>
          <a:stretch>
            <a:fillRect/>
          </a:stretch>
        </p:blipFill>
        <p:spPr>
          <a:xfrm>
            <a:off x="7873173" y="4118225"/>
            <a:ext cx="1111166" cy="967799"/>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387900" y="458025"/>
            <a:ext cx="8828700" cy="790800"/>
          </a:xfrm>
          <a:prstGeom prst="rect">
            <a:avLst/>
          </a:prstGeom>
        </p:spPr>
        <p:txBody>
          <a:bodyPr lIns="91425" tIns="91425" rIns="91425" bIns="91425" anchor="b" anchorCtr="0">
            <a:noAutofit/>
          </a:bodyPr>
          <a:lstStyle/>
          <a:p>
            <a:pPr lvl="0" rtl="0">
              <a:spcBef>
                <a:spcPts val="0"/>
              </a:spcBef>
              <a:buNone/>
            </a:pPr>
            <a:r>
              <a:rPr lang="en">
                <a:solidFill>
                  <a:srgbClr val="000000"/>
                </a:solidFill>
              </a:rPr>
              <a:t>How to Up Your Social Media Game - Snapchat</a:t>
            </a:r>
          </a:p>
        </p:txBody>
      </p:sp>
      <p:sp>
        <p:nvSpPr>
          <p:cNvPr id="217" name="Shape 217"/>
          <p:cNvSpPr txBox="1">
            <a:spLocks noGrp="1"/>
          </p:cNvSpPr>
          <p:nvPr>
            <p:ph type="body" idx="1"/>
          </p:nvPr>
        </p:nvSpPr>
        <p:spPr>
          <a:xfrm>
            <a:off x="387900" y="1489825"/>
            <a:ext cx="8368200" cy="3592499"/>
          </a:xfrm>
          <a:prstGeom prst="rect">
            <a:avLst/>
          </a:prstGeom>
        </p:spPr>
        <p:txBody>
          <a:bodyPr lIns="91425" tIns="91425" rIns="91425" bIns="91425" anchor="t" anchorCtr="0">
            <a:noAutofit/>
          </a:bodyPr>
          <a:lstStyle/>
          <a:p>
            <a:pPr marL="457200" lvl="0" indent="-228600" rtl="0">
              <a:spcBef>
                <a:spcPts val="0"/>
              </a:spcBef>
              <a:buClr>
                <a:srgbClr val="000000"/>
              </a:buClr>
            </a:pPr>
            <a:r>
              <a:rPr lang="en">
                <a:solidFill>
                  <a:srgbClr val="000000"/>
                </a:solidFill>
              </a:rPr>
              <a:t>Make a society snapchat - just do it</a:t>
            </a:r>
          </a:p>
          <a:p>
            <a:pPr marL="457200" lvl="0" indent="-228600" rtl="0">
              <a:spcBef>
                <a:spcPts val="0"/>
              </a:spcBef>
              <a:buClr>
                <a:srgbClr val="000000"/>
              </a:buClr>
            </a:pPr>
            <a:r>
              <a:rPr lang="en">
                <a:solidFill>
                  <a:srgbClr val="000000"/>
                </a:solidFill>
              </a:rPr>
              <a:t>People actively engage on Snapchat more than they do on any other platform, as a snap takes up your whole screen and has your full attention</a:t>
            </a:r>
          </a:p>
          <a:p>
            <a:pPr marL="457200" lvl="0" indent="-228600" rtl="0">
              <a:spcBef>
                <a:spcPts val="0"/>
              </a:spcBef>
              <a:buClr>
                <a:srgbClr val="000000"/>
              </a:buClr>
            </a:pPr>
            <a:r>
              <a:rPr lang="en">
                <a:solidFill>
                  <a:srgbClr val="000000"/>
                </a:solidFill>
              </a:rPr>
              <a:t>Download your snapcode, and put it everywhere! On posters, flyers, handbooks, other social media - that's how you build a following</a:t>
            </a:r>
          </a:p>
          <a:p>
            <a:pPr marL="457200" lvl="0" indent="-228600" rtl="0">
              <a:spcBef>
                <a:spcPts val="0"/>
              </a:spcBef>
              <a:buClr>
                <a:srgbClr val="000000"/>
              </a:buClr>
            </a:pPr>
            <a:r>
              <a:rPr lang="en">
                <a:solidFill>
                  <a:srgbClr val="000000"/>
                </a:solidFill>
              </a:rPr>
              <a:t>Make sure you post relevant, interesting content - don't be dry, just be normal!</a:t>
            </a:r>
          </a:p>
          <a:p>
            <a:pPr marL="457200" lvl="0" indent="-228600" rtl="0">
              <a:spcBef>
                <a:spcPts val="0"/>
              </a:spcBef>
              <a:buClr>
                <a:srgbClr val="000000"/>
              </a:buClr>
            </a:pPr>
            <a:r>
              <a:rPr lang="en">
                <a:solidFill>
                  <a:srgbClr val="000000"/>
                </a:solidFill>
              </a:rPr>
              <a:t>*Insert Jailbreak/Creasy4Socs campaign anecdotes*</a:t>
            </a:r>
          </a:p>
        </p:txBody>
      </p:sp>
      <p:pic>
        <p:nvPicPr>
          <p:cNvPr id="218" name="Shape 218"/>
          <p:cNvPicPr preferRelativeResize="0"/>
          <p:nvPr/>
        </p:nvPicPr>
        <p:blipFill>
          <a:blip r:embed="rId3">
            <a:alphaModFix/>
          </a:blip>
          <a:stretch>
            <a:fillRect/>
          </a:stretch>
        </p:blipFill>
        <p:spPr>
          <a:xfrm>
            <a:off x="87125" y="4118275"/>
            <a:ext cx="1457350" cy="967799"/>
          </a:xfrm>
          <a:prstGeom prst="rect">
            <a:avLst/>
          </a:prstGeom>
          <a:noFill/>
          <a:ln>
            <a:noFill/>
          </a:ln>
        </p:spPr>
      </p:pic>
      <p:pic>
        <p:nvPicPr>
          <p:cNvPr id="219" name="Shape 219"/>
          <p:cNvPicPr preferRelativeResize="0"/>
          <p:nvPr/>
        </p:nvPicPr>
        <p:blipFill rotWithShape="1">
          <a:blip r:embed="rId4">
            <a:alphaModFix/>
          </a:blip>
          <a:srcRect/>
          <a:stretch/>
        </p:blipFill>
        <p:spPr>
          <a:xfrm>
            <a:off x="4099201" y="4118226"/>
            <a:ext cx="945600" cy="967800"/>
          </a:xfrm>
          <a:prstGeom prst="rect">
            <a:avLst/>
          </a:prstGeom>
          <a:noFill/>
          <a:ln>
            <a:noFill/>
          </a:ln>
        </p:spPr>
      </p:pic>
      <p:pic>
        <p:nvPicPr>
          <p:cNvPr id="220" name="Shape 220"/>
          <p:cNvPicPr preferRelativeResize="0"/>
          <p:nvPr/>
        </p:nvPicPr>
        <p:blipFill>
          <a:blip r:embed="rId5">
            <a:alphaModFix/>
          </a:blip>
          <a:stretch>
            <a:fillRect/>
          </a:stretch>
        </p:blipFill>
        <p:spPr>
          <a:xfrm>
            <a:off x="7873173" y="4118225"/>
            <a:ext cx="1111166" cy="967799"/>
          </a:xfrm>
          <a:prstGeom prst="rect">
            <a:avLst/>
          </a:prstGeom>
          <a:noFill/>
          <a:ln>
            <a:noFill/>
          </a:ln>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224"/>
        <p:cNvGrpSpPr/>
        <p:nvPr/>
      </p:nvGrpSpPr>
      <p:grpSpPr>
        <a:xfrm>
          <a:off x="0" y="0"/>
          <a:ext cx="0" cy="0"/>
          <a:chOff x="0" y="0"/>
          <a:chExt cx="0" cy="0"/>
        </a:xfrm>
      </p:grpSpPr>
      <p:sp>
        <p:nvSpPr>
          <p:cNvPr id="225" name="Shape 225"/>
          <p:cNvSpPr txBox="1">
            <a:spLocks noGrp="1"/>
          </p:cNvSpPr>
          <p:nvPr>
            <p:ph type="title"/>
          </p:nvPr>
        </p:nvSpPr>
        <p:spPr>
          <a:xfrm>
            <a:off x="387900" y="458025"/>
            <a:ext cx="8828700" cy="790800"/>
          </a:xfrm>
          <a:prstGeom prst="rect">
            <a:avLst/>
          </a:prstGeom>
        </p:spPr>
        <p:txBody>
          <a:bodyPr lIns="91425" tIns="91425" rIns="91425" bIns="91425" anchor="b" anchorCtr="0">
            <a:noAutofit/>
          </a:bodyPr>
          <a:lstStyle/>
          <a:p>
            <a:pPr lvl="0" rtl="0">
              <a:spcBef>
                <a:spcPts val="0"/>
              </a:spcBef>
              <a:buNone/>
            </a:pPr>
            <a:r>
              <a:rPr lang="en" sz="2400">
                <a:solidFill>
                  <a:srgbClr val="000000"/>
                </a:solidFill>
              </a:rPr>
              <a:t>How to Up Your Social Media Game - Snapchat Filters</a:t>
            </a:r>
          </a:p>
        </p:txBody>
      </p:sp>
      <p:sp>
        <p:nvSpPr>
          <p:cNvPr id="226" name="Shape 226"/>
          <p:cNvSpPr txBox="1">
            <a:spLocks noGrp="1"/>
          </p:cNvSpPr>
          <p:nvPr>
            <p:ph type="body" idx="1"/>
          </p:nvPr>
        </p:nvSpPr>
        <p:spPr>
          <a:xfrm>
            <a:off x="387900" y="1489825"/>
            <a:ext cx="8368200" cy="3592500"/>
          </a:xfrm>
          <a:prstGeom prst="rect">
            <a:avLst/>
          </a:prstGeom>
        </p:spPr>
        <p:txBody>
          <a:bodyPr lIns="91425" tIns="91425" rIns="91425" bIns="91425" anchor="t" anchorCtr="0">
            <a:noAutofit/>
          </a:bodyPr>
          <a:lstStyle/>
          <a:p>
            <a:pPr marL="457200" lvl="0" indent="-228600" rtl="0">
              <a:spcBef>
                <a:spcPts val="0"/>
              </a:spcBef>
              <a:buClr>
                <a:srgbClr val="000000"/>
              </a:buClr>
            </a:pPr>
            <a:r>
              <a:rPr lang="en">
                <a:solidFill>
                  <a:srgbClr val="000000"/>
                </a:solidFill>
              </a:rPr>
              <a:t>You can now buy your own Snapchat filter for a certain location across a certain timeframe: </a:t>
            </a:r>
            <a:r>
              <a:rPr lang="en" u="sng">
                <a:solidFill>
                  <a:srgbClr val="9900FF"/>
                </a:solidFill>
                <a:hlinkClick r:id="rId3"/>
              </a:rPr>
              <a:t>www.snapchat.com/geolfilters</a:t>
            </a:r>
          </a:p>
          <a:p>
            <a:pPr marL="457200" lvl="0" indent="-228600" rtl="0">
              <a:spcBef>
                <a:spcPts val="0"/>
              </a:spcBef>
              <a:buClr>
                <a:srgbClr val="000000"/>
              </a:buClr>
            </a:pPr>
            <a:r>
              <a:rPr lang="en">
                <a:solidFill>
                  <a:srgbClr val="000000"/>
                </a:solidFill>
              </a:rPr>
              <a:t>A filter for the copper rooms on a Wednesday night between 7pm and 2am costs ~£5</a:t>
            </a:r>
          </a:p>
          <a:p>
            <a:pPr marL="457200" lvl="0" indent="-228600" rtl="0">
              <a:spcBef>
                <a:spcPts val="0"/>
              </a:spcBef>
              <a:buClr>
                <a:srgbClr val="000000"/>
              </a:buClr>
            </a:pPr>
            <a:r>
              <a:rPr lang="en">
                <a:solidFill>
                  <a:srgbClr val="000000"/>
                </a:solidFill>
              </a:rPr>
              <a:t>(This works better when the place has WiFi - I doubt Smack or Neon would work as well)</a:t>
            </a:r>
          </a:p>
          <a:p>
            <a:pPr marL="457200" lvl="0" indent="-228600" rtl="0">
              <a:spcBef>
                <a:spcPts val="0"/>
              </a:spcBef>
              <a:buClr>
                <a:srgbClr val="000000"/>
              </a:buClr>
            </a:pPr>
            <a:r>
              <a:rPr lang="en">
                <a:solidFill>
                  <a:srgbClr val="000000"/>
                </a:solidFill>
              </a:rPr>
              <a:t>You can check the analytics of how many people viewed the filter afterwards as well!</a:t>
            </a:r>
          </a:p>
        </p:txBody>
      </p:sp>
      <p:pic>
        <p:nvPicPr>
          <p:cNvPr id="227" name="Shape 227"/>
          <p:cNvPicPr preferRelativeResize="0"/>
          <p:nvPr/>
        </p:nvPicPr>
        <p:blipFill>
          <a:blip r:embed="rId4">
            <a:alphaModFix/>
          </a:blip>
          <a:stretch>
            <a:fillRect/>
          </a:stretch>
        </p:blipFill>
        <p:spPr>
          <a:xfrm>
            <a:off x="87125" y="4118275"/>
            <a:ext cx="1457350" cy="967799"/>
          </a:xfrm>
          <a:prstGeom prst="rect">
            <a:avLst/>
          </a:prstGeom>
          <a:noFill/>
          <a:ln>
            <a:noFill/>
          </a:ln>
        </p:spPr>
      </p:pic>
      <p:pic>
        <p:nvPicPr>
          <p:cNvPr id="228" name="Shape 228"/>
          <p:cNvPicPr preferRelativeResize="0"/>
          <p:nvPr/>
        </p:nvPicPr>
        <p:blipFill rotWithShape="1">
          <a:blip r:embed="rId5">
            <a:alphaModFix/>
          </a:blip>
          <a:srcRect/>
          <a:stretch/>
        </p:blipFill>
        <p:spPr>
          <a:xfrm>
            <a:off x="4099201" y="4118226"/>
            <a:ext cx="945600" cy="967800"/>
          </a:xfrm>
          <a:prstGeom prst="rect">
            <a:avLst/>
          </a:prstGeom>
          <a:noFill/>
          <a:ln>
            <a:noFill/>
          </a:ln>
        </p:spPr>
      </p:pic>
      <p:pic>
        <p:nvPicPr>
          <p:cNvPr id="229" name="Shape 229"/>
          <p:cNvPicPr preferRelativeResize="0"/>
          <p:nvPr/>
        </p:nvPicPr>
        <p:blipFill>
          <a:blip r:embed="rId6">
            <a:alphaModFix/>
          </a:blip>
          <a:stretch>
            <a:fillRect/>
          </a:stretch>
        </p:blipFill>
        <p:spPr>
          <a:xfrm>
            <a:off x="7873173" y="4118225"/>
            <a:ext cx="1111166" cy="967799"/>
          </a:xfrm>
          <a:prstGeom prst="rect">
            <a:avLst/>
          </a:prstGeom>
          <a:noFill/>
          <a:ln>
            <a:noFill/>
          </a:ln>
        </p:spPr>
      </p:pic>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387900" y="458025"/>
            <a:ext cx="8828700" cy="790800"/>
          </a:xfrm>
          <a:prstGeom prst="rect">
            <a:avLst/>
          </a:prstGeom>
        </p:spPr>
        <p:txBody>
          <a:bodyPr lIns="91425" tIns="91425" rIns="91425" bIns="91425" anchor="b" anchorCtr="0">
            <a:noAutofit/>
          </a:bodyPr>
          <a:lstStyle/>
          <a:p>
            <a:pPr lvl="0" rtl="0">
              <a:spcBef>
                <a:spcPts val="0"/>
              </a:spcBef>
              <a:buNone/>
            </a:pPr>
            <a:r>
              <a:rPr lang="en">
                <a:solidFill>
                  <a:srgbClr val="000000"/>
                </a:solidFill>
              </a:rPr>
              <a:t>How to Up Your Social Media Game - Instagram</a:t>
            </a:r>
          </a:p>
        </p:txBody>
      </p:sp>
      <p:sp>
        <p:nvSpPr>
          <p:cNvPr id="235" name="Shape 235"/>
          <p:cNvSpPr txBox="1">
            <a:spLocks noGrp="1"/>
          </p:cNvSpPr>
          <p:nvPr>
            <p:ph type="body" idx="1"/>
          </p:nvPr>
        </p:nvSpPr>
        <p:spPr>
          <a:xfrm>
            <a:off x="387900" y="1489825"/>
            <a:ext cx="8368200" cy="3592500"/>
          </a:xfrm>
          <a:prstGeom prst="rect">
            <a:avLst/>
          </a:prstGeom>
        </p:spPr>
        <p:txBody>
          <a:bodyPr lIns="91425" tIns="91425" rIns="91425" bIns="91425" anchor="t" anchorCtr="0">
            <a:noAutofit/>
          </a:bodyPr>
          <a:lstStyle/>
          <a:p>
            <a:pPr marL="457200" lvl="0" indent="-228600" rtl="0">
              <a:spcBef>
                <a:spcPts val="0"/>
              </a:spcBef>
              <a:buClr>
                <a:srgbClr val="000000"/>
              </a:buClr>
            </a:pPr>
            <a:r>
              <a:rPr lang="en">
                <a:solidFill>
                  <a:srgbClr val="000000"/>
                </a:solidFill>
              </a:rPr>
              <a:t>Instagram is just another way in which you can engage with your members, and have their attention. </a:t>
            </a:r>
          </a:p>
          <a:p>
            <a:pPr marL="457200" lvl="0" indent="-228600" rtl="0">
              <a:spcBef>
                <a:spcPts val="0"/>
              </a:spcBef>
              <a:buClr>
                <a:srgbClr val="000000"/>
              </a:buClr>
            </a:pPr>
            <a:r>
              <a:rPr lang="en">
                <a:solidFill>
                  <a:srgbClr val="000000"/>
                </a:solidFill>
              </a:rPr>
              <a:t>Obviously use filters, hashtags etc - be artistic!</a:t>
            </a:r>
          </a:p>
          <a:p>
            <a:pPr marL="457200" lvl="0" indent="-228600" rtl="0">
              <a:spcBef>
                <a:spcPts val="0"/>
              </a:spcBef>
              <a:buClr>
                <a:srgbClr val="000000"/>
              </a:buClr>
            </a:pPr>
            <a:r>
              <a:rPr lang="en">
                <a:solidFill>
                  <a:srgbClr val="000000"/>
                </a:solidFill>
              </a:rPr>
              <a:t>You can also do promoted Instagram posts for relatively little money!</a:t>
            </a:r>
          </a:p>
          <a:p>
            <a:pPr marL="457200" lvl="0" indent="-228600" rtl="0">
              <a:spcBef>
                <a:spcPts val="0"/>
              </a:spcBef>
              <a:buClr>
                <a:srgbClr val="000000"/>
              </a:buClr>
            </a:pPr>
            <a:endParaRPr>
              <a:solidFill>
                <a:srgbClr val="000000"/>
              </a:solidFill>
            </a:endParaRPr>
          </a:p>
        </p:txBody>
      </p:sp>
      <p:pic>
        <p:nvPicPr>
          <p:cNvPr id="236" name="Shape 236"/>
          <p:cNvPicPr preferRelativeResize="0"/>
          <p:nvPr/>
        </p:nvPicPr>
        <p:blipFill>
          <a:blip r:embed="rId3">
            <a:alphaModFix/>
          </a:blip>
          <a:stretch>
            <a:fillRect/>
          </a:stretch>
        </p:blipFill>
        <p:spPr>
          <a:xfrm>
            <a:off x="87125" y="4118275"/>
            <a:ext cx="1457350" cy="967799"/>
          </a:xfrm>
          <a:prstGeom prst="rect">
            <a:avLst/>
          </a:prstGeom>
          <a:noFill/>
          <a:ln>
            <a:noFill/>
          </a:ln>
        </p:spPr>
      </p:pic>
      <p:pic>
        <p:nvPicPr>
          <p:cNvPr id="237" name="Shape 237"/>
          <p:cNvPicPr preferRelativeResize="0"/>
          <p:nvPr/>
        </p:nvPicPr>
        <p:blipFill rotWithShape="1">
          <a:blip r:embed="rId4">
            <a:alphaModFix/>
          </a:blip>
          <a:srcRect/>
          <a:stretch/>
        </p:blipFill>
        <p:spPr>
          <a:xfrm>
            <a:off x="4099201" y="4118226"/>
            <a:ext cx="945600" cy="967800"/>
          </a:xfrm>
          <a:prstGeom prst="rect">
            <a:avLst/>
          </a:prstGeom>
          <a:noFill/>
          <a:ln>
            <a:noFill/>
          </a:ln>
        </p:spPr>
      </p:pic>
      <p:pic>
        <p:nvPicPr>
          <p:cNvPr id="238" name="Shape 238"/>
          <p:cNvPicPr preferRelativeResize="0"/>
          <p:nvPr/>
        </p:nvPicPr>
        <p:blipFill>
          <a:blip r:embed="rId5">
            <a:alphaModFix/>
          </a:blip>
          <a:stretch>
            <a:fillRect/>
          </a:stretch>
        </p:blipFill>
        <p:spPr>
          <a:xfrm>
            <a:off x="7873173" y="4118225"/>
            <a:ext cx="1111166" cy="967799"/>
          </a:xfrm>
          <a:prstGeom prst="rect">
            <a:avLst/>
          </a:prstGeom>
          <a:noFill/>
          <a:ln>
            <a:noFill/>
          </a:ln>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387900" y="1619100"/>
            <a:ext cx="8368200" cy="1905300"/>
          </a:xfrm>
          <a:prstGeom prst="rect">
            <a:avLst/>
          </a:prstGeom>
        </p:spPr>
        <p:txBody>
          <a:bodyPr lIns="91425" tIns="91425" rIns="91425" bIns="91425" anchor="b" anchorCtr="0">
            <a:noAutofit/>
          </a:bodyPr>
          <a:lstStyle/>
          <a:p>
            <a:pPr lvl="0" algn="ctr" rtl="0">
              <a:spcBef>
                <a:spcPts val="0"/>
              </a:spcBef>
              <a:buNone/>
            </a:pPr>
            <a:endParaRPr>
              <a:solidFill>
                <a:srgbClr val="000000"/>
              </a:solidFill>
            </a:endParaRPr>
          </a:p>
        </p:txBody>
      </p:sp>
      <p:pic>
        <p:nvPicPr>
          <p:cNvPr id="244" name="Shape 244"/>
          <p:cNvPicPr preferRelativeResize="0"/>
          <p:nvPr/>
        </p:nvPicPr>
        <p:blipFill>
          <a:blip r:embed="rId3">
            <a:alphaModFix/>
          </a:blip>
          <a:stretch>
            <a:fillRect/>
          </a:stretch>
        </p:blipFill>
        <p:spPr>
          <a:xfrm>
            <a:off x="87125" y="4118275"/>
            <a:ext cx="1457350" cy="967799"/>
          </a:xfrm>
          <a:prstGeom prst="rect">
            <a:avLst/>
          </a:prstGeom>
          <a:noFill/>
          <a:ln>
            <a:noFill/>
          </a:ln>
        </p:spPr>
      </p:pic>
      <p:pic>
        <p:nvPicPr>
          <p:cNvPr id="245" name="Shape 245"/>
          <p:cNvPicPr preferRelativeResize="0"/>
          <p:nvPr/>
        </p:nvPicPr>
        <p:blipFill rotWithShape="1">
          <a:blip r:embed="rId4">
            <a:alphaModFix/>
          </a:blip>
          <a:srcRect/>
          <a:stretch/>
        </p:blipFill>
        <p:spPr>
          <a:xfrm>
            <a:off x="4099201" y="4118226"/>
            <a:ext cx="945600" cy="967800"/>
          </a:xfrm>
          <a:prstGeom prst="rect">
            <a:avLst/>
          </a:prstGeom>
          <a:noFill/>
          <a:ln>
            <a:noFill/>
          </a:ln>
        </p:spPr>
      </p:pic>
      <p:pic>
        <p:nvPicPr>
          <p:cNvPr id="246" name="Shape 246"/>
          <p:cNvPicPr preferRelativeResize="0"/>
          <p:nvPr/>
        </p:nvPicPr>
        <p:blipFill>
          <a:blip r:embed="rId5">
            <a:alphaModFix/>
          </a:blip>
          <a:stretch>
            <a:fillRect/>
          </a:stretch>
        </p:blipFill>
        <p:spPr>
          <a:xfrm>
            <a:off x="7873173" y="4118225"/>
            <a:ext cx="1111166" cy="967799"/>
          </a:xfrm>
          <a:prstGeom prst="rect">
            <a:avLst/>
          </a:prstGeom>
          <a:noFill/>
          <a:ln>
            <a:noFill/>
          </a:ln>
        </p:spPr>
      </p:pic>
      <p:pic>
        <p:nvPicPr>
          <p:cNvPr id="247" name="Shape 247"/>
          <p:cNvPicPr preferRelativeResize="0"/>
          <p:nvPr/>
        </p:nvPicPr>
        <p:blipFill rotWithShape="1">
          <a:blip r:embed="rId6">
            <a:alphaModFix/>
          </a:blip>
          <a:srcRect/>
          <a:stretch/>
        </p:blipFill>
        <p:spPr>
          <a:xfrm>
            <a:off x="100795" y="265743"/>
            <a:ext cx="8942400" cy="3762600"/>
          </a:xfrm>
          <a:prstGeom prst="rect">
            <a:avLst/>
          </a:prstGeom>
          <a:noFill/>
          <a:ln>
            <a:noFill/>
          </a:ln>
        </p:spPr>
      </p:pic>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251"/>
        <p:cNvGrpSpPr/>
        <p:nvPr/>
      </p:nvGrpSpPr>
      <p:grpSpPr>
        <a:xfrm>
          <a:off x="0" y="0"/>
          <a:ext cx="0" cy="0"/>
          <a:chOff x="0" y="0"/>
          <a:chExt cx="0" cy="0"/>
        </a:xfrm>
      </p:grpSpPr>
      <p:sp>
        <p:nvSpPr>
          <p:cNvPr id="252" name="Shape 252"/>
          <p:cNvSpPr txBox="1">
            <a:spLocks noGrp="1"/>
          </p:cNvSpPr>
          <p:nvPr>
            <p:ph type="title"/>
          </p:nvPr>
        </p:nvSpPr>
        <p:spPr>
          <a:xfrm>
            <a:off x="387900" y="458025"/>
            <a:ext cx="8828700" cy="790800"/>
          </a:xfrm>
          <a:prstGeom prst="rect">
            <a:avLst/>
          </a:prstGeom>
        </p:spPr>
        <p:txBody>
          <a:bodyPr lIns="91425" tIns="91425" rIns="91425" bIns="91425" anchor="b" anchorCtr="0">
            <a:noAutofit/>
          </a:bodyPr>
          <a:lstStyle/>
          <a:p>
            <a:pPr lvl="0" rtl="0">
              <a:spcBef>
                <a:spcPts val="0"/>
              </a:spcBef>
              <a:buNone/>
            </a:pPr>
            <a:r>
              <a:rPr lang="en">
                <a:solidFill>
                  <a:srgbClr val="000000"/>
                </a:solidFill>
              </a:rPr>
              <a:t>Activity: You Social Media Strategy</a:t>
            </a:r>
          </a:p>
        </p:txBody>
      </p:sp>
      <p:sp>
        <p:nvSpPr>
          <p:cNvPr id="253" name="Shape 253"/>
          <p:cNvSpPr txBox="1">
            <a:spLocks noGrp="1"/>
          </p:cNvSpPr>
          <p:nvPr>
            <p:ph type="body" idx="1"/>
          </p:nvPr>
        </p:nvSpPr>
        <p:spPr>
          <a:xfrm>
            <a:off x="387900" y="1489825"/>
            <a:ext cx="8368200" cy="3592500"/>
          </a:xfrm>
          <a:prstGeom prst="rect">
            <a:avLst/>
          </a:prstGeom>
        </p:spPr>
        <p:txBody>
          <a:bodyPr lIns="91425" tIns="91425" rIns="91425" bIns="91425" anchor="t" anchorCtr="0">
            <a:noAutofit/>
          </a:bodyPr>
          <a:lstStyle/>
          <a:p>
            <a:pPr marL="457200" lvl="0" indent="-228600" rtl="0">
              <a:spcBef>
                <a:spcPts val="0"/>
              </a:spcBef>
              <a:buClr>
                <a:srgbClr val="000000"/>
              </a:buClr>
            </a:pPr>
            <a:r>
              <a:rPr lang="en">
                <a:solidFill>
                  <a:srgbClr val="000000"/>
                </a:solidFill>
              </a:rPr>
              <a:t>What social media are you going to use to engage your members? Any new ones for this year?</a:t>
            </a:r>
          </a:p>
          <a:p>
            <a:pPr marL="457200" lvl="0" indent="-228600" rtl="0">
              <a:spcBef>
                <a:spcPts val="0"/>
              </a:spcBef>
              <a:buClr>
                <a:srgbClr val="000000"/>
              </a:buClr>
            </a:pPr>
            <a:r>
              <a:rPr lang="en">
                <a:solidFill>
                  <a:srgbClr val="000000"/>
                </a:solidFill>
              </a:rPr>
              <a:t>How are you going to make sure you have one coherent message from all communications? #TeamworkMakesTheDreamWork</a:t>
            </a:r>
          </a:p>
        </p:txBody>
      </p:sp>
      <p:pic>
        <p:nvPicPr>
          <p:cNvPr id="254" name="Shape 254"/>
          <p:cNvPicPr preferRelativeResize="0"/>
          <p:nvPr/>
        </p:nvPicPr>
        <p:blipFill>
          <a:blip r:embed="rId3">
            <a:alphaModFix/>
          </a:blip>
          <a:stretch>
            <a:fillRect/>
          </a:stretch>
        </p:blipFill>
        <p:spPr>
          <a:xfrm>
            <a:off x="87125" y="4118275"/>
            <a:ext cx="1457350" cy="967799"/>
          </a:xfrm>
          <a:prstGeom prst="rect">
            <a:avLst/>
          </a:prstGeom>
          <a:noFill/>
          <a:ln>
            <a:noFill/>
          </a:ln>
        </p:spPr>
      </p:pic>
      <p:pic>
        <p:nvPicPr>
          <p:cNvPr id="255" name="Shape 255"/>
          <p:cNvPicPr preferRelativeResize="0"/>
          <p:nvPr/>
        </p:nvPicPr>
        <p:blipFill rotWithShape="1">
          <a:blip r:embed="rId4">
            <a:alphaModFix/>
          </a:blip>
          <a:srcRect/>
          <a:stretch/>
        </p:blipFill>
        <p:spPr>
          <a:xfrm>
            <a:off x="4099201" y="4118226"/>
            <a:ext cx="945600" cy="967800"/>
          </a:xfrm>
          <a:prstGeom prst="rect">
            <a:avLst/>
          </a:prstGeom>
          <a:noFill/>
          <a:ln>
            <a:noFill/>
          </a:ln>
        </p:spPr>
      </p:pic>
      <p:pic>
        <p:nvPicPr>
          <p:cNvPr id="256" name="Shape 256"/>
          <p:cNvPicPr preferRelativeResize="0"/>
          <p:nvPr/>
        </p:nvPicPr>
        <p:blipFill>
          <a:blip r:embed="rId5">
            <a:alphaModFix/>
          </a:blip>
          <a:stretch>
            <a:fillRect/>
          </a:stretch>
        </p:blipFill>
        <p:spPr>
          <a:xfrm>
            <a:off x="7873173" y="4118225"/>
            <a:ext cx="1111166" cy="967799"/>
          </a:xfrm>
          <a:prstGeom prst="rect">
            <a:avLst/>
          </a:prstGeom>
          <a:noFill/>
          <a:ln>
            <a:noFill/>
          </a:ln>
        </p:spPr>
      </p:pic>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387900" y="339325"/>
            <a:ext cx="8368200" cy="921900"/>
          </a:xfrm>
          <a:prstGeom prst="rect">
            <a:avLst/>
          </a:prstGeom>
        </p:spPr>
        <p:txBody>
          <a:bodyPr lIns="91425" tIns="91425" rIns="91425" bIns="91425" anchor="b" anchorCtr="0">
            <a:noAutofit/>
          </a:bodyPr>
          <a:lstStyle/>
          <a:p>
            <a:pPr lvl="0" rtl="0">
              <a:spcBef>
                <a:spcPts val="0"/>
              </a:spcBef>
              <a:buNone/>
            </a:pPr>
            <a:r>
              <a:rPr lang="en">
                <a:solidFill>
                  <a:srgbClr val="000000"/>
                </a:solidFill>
              </a:rPr>
              <a:t>The Importance of Planning</a:t>
            </a:r>
          </a:p>
        </p:txBody>
      </p:sp>
      <p:sp>
        <p:nvSpPr>
          <p:cNvPr id="262" name="Shape 262"/>
          <p:cNvSpPr txBox="1">
            <a:spLocks noGrp="1"/>
          </p:cNvSpPr>
          <p:nvPr>
            <p:ph type="body" idx="1"/>
          </p:nvPr>
        </p:nvSpPr>
        <p:spPr>
          <a:xfrm>
            <a:off x="387900" y="1261225"/>
            <a:ext cx="8368200" cy="3523499"/>
          </a:xfrm>
          <a:prstGeom prst="rect">
            <a:avLst/>
          </a:prstGeom>
        </p:spPr>
        <p:txBody>
          <a:bodyPr lIns="91425" tIns="91425" rIns="91425" bIns="91425" anchor="t" anchorCtr="0">
            <a:noAutofit/>
          </a:bodyPr>
          <a:lstStyle/>
          <a:p>
            <a:pPr marL="457200" lvl="0" indent="-228600" rtl="0">
              <a:lnSpc>
                <a:spcPct val="115000"/>
              </a:lnSpc>
              <a:spcBef>
                <a:spcPts val="0"/>
              </a:spcBef>
              <a:buClr>
                <a:srgbClr val="000000"/>
              </a:buClr>
            </a:pPr>
            <a:r>
              <a:rPr lang="en">
                <a:solidFill>
                  <a:srgbClr val="000000"/>
                </a:solidFill>
              </a:rPr>
              <a:t>If you haven't realised already - planning is vitally important!</a:t>
            </a:r>
          </a:p>
          <a:p>
            <a:pPr marL="457200" lvl="0" indent="-228600" rtl="0">
              <a:lnSpc>
                <a:spcPct val="115000"/>
              </a:lnSpc>
              <a:spcBef>
                <a:spcPts val="0"/>
              </a:spcBef>
              <a:buClr>
                <a:srgbClr val="000000"/>
              </a:buClr>
            </a:pPr>
            <a:r>
              <a:rPr lang="en">
                <a:solidFill>
                  <a:srgbClr val="000000"/>
                </a:solidFill>
              </a:rPr>
              <a:t>When are going to be the pinch points in terms of marketing next year? You don't want to harass your members with information overload</a:t>
            </a:r>
          </a:p>
          <a:p>
            <a:pPr marL="457200" lvl="0" indent="-228600" rtl="0">
              <a:lnSpc>
                <a:spcPct val="115000"/>
              </a:lnSpc>
              <a:spcBef>
                <a:spcPts val="0"/>
              </a:spcBef>
              <a:buClr>
                <a:srgbClr val="000000"/>
              </a:buClr>
            </a:pPr>
            <a:r>
              <a:rPr lang="en">
                <a:solidFill>
                  <a:srgbClr val="000000"/>
                </a:solidFill>
              </a:rPr>
              <a:t>When are your pinch points as a team? Essay deadlines, tests etc - how can you prepare yourselves adequately? - Get Facebook Events made in advance, schedule Facebook posts, pre-written emails etc</a:t>
            </a:r>
          </a:p>
          <a:p>
            <a:pPr lvl="0" rtl="0">
              <a:lnSpc>
                <a:spcPct val="115000"/>
              </a:lnSpc>
              <a:spcBef>
                <a:spcPts val="0"/>
              </a:spcBef>
              <a:buNone/>
            </a:pPr>
            <a:endParaRPr>
              <a:solidFill>
                <a:srgbClr val="000000"/>
              </a:solidFill>
            </a:endParaRPr>
          </a:p>
        </p:txBody>
      </p:sp>
      <p:pic>
        <p:nvPicPr>
          <p:cNvPr id="263" name="Shape 263"/>
          <p:cNvPicPr preferRelativeResize="0"/>
          <p:nvPr/>
        </p:nvPicPr>
        <p:blipFill>
          <a:blip r:embed="rId3">
            <a:alphaModFix/>
          </a:blip>
          <a:stretch>
            <a:fillRect/>
          </a:stretch>
        </p:blipFill>
        <p:spPr>
          <a:xfrm>
            <a:off x="87125" y="4118275"/>
            <a:ext cx="1457350" cy="967799"/>
          </a:xfrm>
          <a:prstGeom prst="rect">
            <a:avLst/>
          </a:prstGeom>
          <a:noFill/>
          <a:ln>
            <a:noFill/>
          </a:ln>
        </p:spPr>
      </p:pic>
      <p:pic>
        <p:nvPicPr>
          <p:cNvPr id="264" name="Shape 264"/>
          <p:cNvPicPr preferRelativeResize="0"/>
          <p:nvPr/>
        </p:nvPicPr>
        <p:blipFill rotWithShape="1">
          <a:blip r:embed="rId4">
            <a:alphaModFix/>
          </a:blip>
          <a:srcRect/>
          <a:stretch/>
        </p:blipFill>
        <p:spPr>
          <a:xfrm>
            <a:off x="4099201" y="4118226"/>
            <a:ext cx="945600" cy="967800"/>
          </a:xfrm>
          <a:prstGeom prst="rect">
            <a:avLst/>
          </a:prstGeom>
          <a:noFill/>
          <a:ln>
            <a:noFill/>
          </a:ln>
        </p:spPr>
      </p:pic>
      <p:pic>
        <p:nvPicPr>
          <p:cNvPr id="265" name="Shape 265"/>
          <p:cNvPicPr preferRelativeResize="0"/>
          <p:nvPr/>
        </p:nvPicPr>
        <p:blipFill>
          <a:blip r:embed="rId5">
            <a:alphaModFix/>
          </a:blip>
          <a:stretch>
            <a:fillRect/>
          </a:stretch>
        </p:blipFill>
        <p:spPr>
          <a:xfrm>
            <a:off x="7873173" y="4118225"/>
            <a:ext cx="1111166" cy="967799"/>
          </a:xfrm>
          <a:prstGeom prst="rect">
            <a:avLst/>
          </a:prstGeom>
          <a:noFill/>
          <a:ln>
            <a:noFill/>
          </a:ln>
        </p:spPr>
      </p:pic>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269"/>
        <p:cNvGrpSpPr/>
        <p:nvPr/>
      </p:nvGrpSpPr>
      <p:grpSpPr>
        <a:xfrm>
          <a:off x="0" y="0"/>
          <a:ext cx="0" cy="0"/>
          <a:chOff x="0" y="0"/>
          <a:chExt cx="0" cy="0"/>
        </a:xfrm>
      </p:grpSpPr>
      <p:sp>
        <p:nvSpPr>
          <p:cNvPr id="270" name="Shape 270"/>
          <p:cNvSpPr txBox="1">
            <a:spLocks noGrp="1"/>
          </p:cNvSpPr>
          <p:nvPr>
            <p:ph type="title"/>
          </p:nvPr>
        </p:nvSpPr>
        <p:spPr>
          <a:xfrm>
            <a:off x="387900" y="1619100"/>
            <a:ext cx="8368200" cy="1905300"/>
          </a:xfrm>
          <a:prstGeom prst="rect">
            <a:avLst/>
          </a:prstGeom>
        </p:spPr>
        <p:txBody>
          <a:bodyPr lIns="91425" tIns="91425" rIns="91425" bIns="91425" anchor="b" anchorCtr="0">
            <a:noAutofit/>
          </a:bodyPr>
          <a:lstStyle/>
          <a:p>
            <a:pPr lvl="0" algn="ctr" rtl="0">
              <a:spcBef>
                <a:spcPts val="0"/>
              </a:spcBef>
              <a:buNone/>
            </a:pPr>
            <a:r>
              <a:rPr lang="en">
                <a:solidFill>
                  <a:srgbClr val="000000"/>
                </a:solidFill>
              </a:rPr>
              <a:t>Go and plan your next 12 months with your exec teams! Once you know what events you'll be putting on, you can start designing and marketing them!</a:t>
            </a:r>
          </a:p>
        </p:txBody>
      </p:sp>
      <p:pic>
        <p:nvPicPr>
          <p:cNvPr id="271" name="Shape 271"/>
          <p:cNvPicPr preferRelativeResize="0"/>
          <p:nvPr/>
        </p:nvPicPr>
        <p:blipFill>
          <a:blip r:embed="rId3">
            <a:alphaModFix/>
          </a:blip>
          <a:stretch>
            <a:fillRect/>
          </a:stretch>
        </p:blipFill>
        <p:spPr>
          <a:xfrm>
            <a:off x="87125" y="4118275"/>
            <a:ext cx="1457350" cy="967799"/>
          </a:xfrm>
          <a:prstGeom prst="rect">
            <a:avLst/>
          </a:prstGeom>
          <a:noFill/>
          <a:ln>
            <a:noFill/>
          </a:ln>
        </p:spPr>
      </p:pic>
      <p:pic>
        <p:nvPicPr>
          <p:cNvPr id="272" name="Shape 272"/>
          <p:cNvPicPr preferRelativeResize="0"/>
          <p:nvPr/>
        </p:nvPicPr>
        <p:blipFill rotWithShape="1">
          <a:blip r:embed="rId4">
            <a:alphaModFix/>
          </a:blip>
          <a:srcRect/>
          <a:stretch/>
        </p:blipFill>
        <p:spPr>
          <a:xfrm>
            <a:off x="4099201" y="4118226"/>
            <a:ext cx="945600" cy="967800"/>
          </a:xfrm>
          <a:prstGeom prst="rect">
            <a:avLst/>
          </a:prstGeom>
          <a:noFill/>
          <a:ln>
            <a:noFill/>
          </a:ln>
        </p:spPr>
      </p:pic>
      <p:pic>
        <p:nvPicPr>
          <p:cNvPr id="273" name="Shape 273"/>
          <p:cNvPicPr preferRelativeResize="0"/>
          <p:nvPr/>
        </p:nvPicPr>
        <p:blipFill>
          <a:blip r:embed="rId5">
            <a:alphaModFix/>
          </a:blip>
          <a:stretch>
            <a:fillRect/>
          </a:stretch>
        </p:blipFill>
        <p:spPr>
          <a:xfrm>
            <a:off x="7873173" y="4118225"/>
            <a:ext cx="1111166" cy="967799"/>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387900" y="458025"/>
            <a:ext cx="8368200" cy="686099"/>
          </a:xfrm>
          <a:prstGeom prst="rect">
            <a:avLst/>
          </a:prstGeom>
        </p:spPr>
        <p:txBody>
          <a:bodyPr lIns="91425" tIns="91425" rIns="91425" bIns="91425" anchor="b" anchorCtr="0">
            <a:noAutofit/>
          </a:bodyPr>
          <a:lstStyle/>
          <a:p>
            <a:pPr lvl="0" rtl="0">
              <a:spcBef>
                <a:spcPts val="0"/>
              </a:spcBef>
              <a:buNone/>
            </a:pPr>
            <a:r>
              <a:rPr lang="en">
                <a:solidFill>
                  <a:srgbClr val="000000"/>
                </a:solidFill>
              </a:rPr>
              <a:t>Contents</a:t>
            </a:r>
          </a:p>
        </p:txBody>
      </p:sp>
      <p:sp>
        <p:nvSpPr>
          <p:cNvPr id="118" name="Shape 118"/>
          <p:cNvSpPr txBox="1">
            <a:spLocks noGrp="1"/>
          </p:cNvSpPr>
          <p:nvPr>
            <p:ph type="body" idx="1"/>
          </p:nvPr>
        </p:nvSpPr>
        <p:spPr>
          <a:xfrm>
            <a:off x="387900" y="1489824"/>
            <a:ext cx="8368200" cy="3078899"/>
          </a:xfrm>
          <a:prstGeom prst="rect">
            <a:avLst/>
          </a:prstGeom>
        </p:spPr>
        <p:txBody>
          <a:bodyPr lIns="91425" tIns="91425" rIns="91425" bIns="91425" anchor="t" anchorCtr="0">
            <a:noAutofit/>
          </a:bodyPr>
          <a:lstStyle/>
          <a:p>
            <a:pPr marL="457200" lvl="0" indent="-228600" rtl="0">
              <a:spcBef>
                <a:spcPts val="0"/>
              </a:spcBef>
              <a:buClr>
                <a:srgbClr val="000000"/>
              </a:buClr>
              <a:buChar char="★"/>
            </a:pPr>
            <a:r>
              <a:rPr lang="en" dirty="0">
                <a:solidFill>
                  <a:srgbClr val="000000"/>
                </a:solidFill>
              </a:rPr>
              <a:t>Your role and responsibility</a:t>
            </a:r>
          </a:p>
          <a:p>
            <a:pPr marL="457200" lvl="0" indent="-228600" rtl="0">
              <a:spcBef>
                <a:spcPts val="0"/>
              </a:spcBef>
              <a:buClr>
                <a:srgbClr val="000000"/>
              </a:buClr>
              <a:buChar char="★"/>
            </a:pPr>
            <a:r>
              <a:rPr lang="en" dirty="0">
                <a:solidFill>
                  <a:srgbClr val="000000"/>
                </a:solidFill>
              </a:rPr>
              <a:t>How to advertise events on campus</a:t>
            </a:r>
          </a:p>
          <a:p>
            <a:pPr marL="457200" lvl="0" indent="-228600" rtl="0">
              <a:spcBef>
                <a:spcPts val="0"/>
              </a:spcBef>
              <a:buClr>
                <a:srgbClr val="000000"/>
              </a:buClr>
              <a:buChar char="★"/>
            </a:pPr>
            <a:r>
              <a:rPr lang="en" dirty="0">
                <a:solidFill>
                  <a:srgbClr val="000000"/>
                </a:solidFill>
              </a:rPr>
              <a:t>How to engage your members</a:t>
            </a:r>
          </a:p>
          <a:p>
            <a:pPr marL="457200" lvl="0" indent="-228600" rtl="0">
              <a:spcBef>
                <a:spcPts val="0"/>
              </a:spcBef>
              <a:buClr>
                <a:srgbClr val="000000"/>
              </a:buClr>
              <a:buChar char="★"/>
            </a:pPr>
            <a:r>
              <a:rPr lang="en" dirty="0">
                <a:solidFill>
                  <a:srgbClr val="000000"/>
                </a:solidFill>
              </a:rPr>
              <a:t>How to up your social media game</a:t>
            </a:r>
          </a:p>
          <a:p>
            <a:pPr marL="457200" lvl="0" indent="-228600" rtl="0">
              <a:spcBef>
                <a:spcPts val="0"/>
              </a:spcBef>
              <a:buClr>
                <a:srgbClr val="000000"/>
              </a:buClr>
              <a:buChar char="★"/>
            </a:pPr>
            <a:r>
              <a:rPr lang="en" dirty="0">
                <a:solidFill>
                  <a:srgbClr val="000000"/>
                </a:solidFill>
              </a:rPr>
              <a:t>Why planning is so important</a:t>
            </a:r>
          </a:p>
        </p:txBody>
      </p:sp>
      <p:pic>
        <p:nvPicPr>
          <p:cNvPr id="119" name="Shape 119"/>
          <p:cNvPicPr preferRelativeResize="0"/>
          <p:nvPr/>
        </p:nvPicPr>
        <p:blipFill>
          <a:blip r:embed="rId3">
            <a:alphaModFix/>
          </a:blip>
          <a:stretch>
            <a:fillRect/>
          </a:stretch>
        </p:blipFill>
        <p:spPr>
          <a:xfrm>
            <a:off x="7873173" y="4118225"/>
            <a:ext cx="1111166" cy="967799"/>
          </a:xfrm>
          <a:prstGeom prst="rect">
            <a:avLst/>
          </a:prstGeom>
          <a:noFill/>
          <a:ln>
            <a:noFill/>
          </a:ln>
        </p:spPr>
      </p:pic>
      <p:pic>
        <p:nvPicPr>
          <p:cNvPr id="120" name="Shape 120"/>
          <p:cNvPicPr preferRelativeResize="0"/>
          <p:nvPr/>
        </p:nvPicPr>
        <p:blipFill rotWithShape="1">
          <a:blip r:embed="rId4">
            <a:alphaModFix/>
          </a:blip>
          <a:srcRect/>
          <a:stretch/>
        </p:blipFill>
        <p:spPr>
          <a:xfrm>
            <a:off x="4099201" y="4118226"/>
            <a:ext cx="945600" cy="967800"/>
          </a:xfrm>
          <a:prstGeom prst="rect">
            <a:avLst/>
          </a:prstGeom>
          <a:noFill/>
          <a:ln>
            <a:noFill/>
          </a:ln>
        </p:spPr>
      </p:pic>
      <p:pic>
        <p:nvPicPr>
          <p:cNvPr id="121" name="Shape 121"/>
          <p:cNvPicPr preferRelativeResize="0"/>
          <p:nvPr/>
        </p:nvPicPr>
        <p:blipFill>
          <a:blip r:embed="rId5">
            <a:alphaModFix/>
          </a:blip>
          <a:stretch>
            <a:fillRect/>
          </a:stretch>
        </p:blipFill>
        <p:spPr>
          <a:xfrm>
            <a:off x="87125" y="4118275"/>
            <a:ext cx="1457350" cy="967799"/>
          </a:xfrm>
          <a:prstGeom prst="rect">
            <a:avLst/>
          </a:prstGeom>
          <a:noFill/>
          <a:ln>
            <a:noFill/>
          </a:ln>
        </p:spPr>
      </p:pic>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277"/>
        <p:cNvGrpSpPr/>
        <p:nvPr/>
      </p:nvGrpSpPr>
      <p:grpSpPr>
        <a:xfrm>
          <a:off x="0" y="0"/>
          <a:ext cx="0" cy="0"/>
          <a:chOff x="0" y="0"/>
          <a:chExt cx="0" cy="0"/>
        </a:xfrm>
      </p:grpSpPr>
      <p:sp>
        <p:nvSpPr>
          <p:cNvPr id="278" name="Shape 278"/>
          <p:cNvSpPr txBox="1">
            <a:spLocks noGrp="1"/>
          </p:cNvSpPr>
          <p:nvPr>
            <p:ph type="title"/>
          </p:nvPr>
        </p:nvSpPr>
        <p:spPr>
          <a:xfrm>
            <a:off x="387900" y="458025"/>
            <a:ext cx="8368200" cy="686099"/>
          </a:xfrm>
          <a:prstGeom prst="rect">
            <a:avLst/>
          </a:prstGeom>
        </p:spPr>
        <p:txBody>
          <a:bodyPr lIns="91425" tIns="91425" rIns="91425" bIns="91425" anchor="b" anchorCtr="0">
            <a:noAutofit/>
          </a:bodyPr>
          <a:lstStyle/>
          <a:p>
            <a:pPr lvl="0" rtl="0">
              <a:spcBef>
                <a:spcPts val="0"/>
              </a:spcBef>
              <a:buNone/>
            </a:pPr>
            <a:r>
              <a:rPr lang="en">
                <a:solidFill>
                  <a:srgbClr val="000000"/>
                </a:solidFill>
              </a:rPr>
              <a:t>Key Skills for a Publicity/Marketing Officer</a:t>
            </a:r>
          </a:p>
        </p:txBody>
      </p:sp>
      <p:sp>
        <p:nvSpPr>
          <p:cNvPr id="279" name="Shape 279"/>
          <p:cNvSpPr txBox="1">
            <a:spLocks noGrp="1"/>
          </p:cNvSpPr>
          <p:nvPr>
            <p:ph type="body" idx="1"/>
          </p:nvPr>
        </p:nvSpPr>
        <p:spPr>
          <a:xfrm>
            <a:off x="387900" y="1337424"/>
            <a:ext cx="8368200" cy="3078899"/>
          </a:xfrm>
          <a:prstGeom prst="rect">
            <a:avLst/>
          </a:prstGeom>
        </p:spPr>
        <p:txBody>
          <a:bodyPr lIns="91425" tIns="91425" rIns="91425" bIns="91425" anchor="t" anchorCtr="0">
            <a:noAutofit/>
          </a:bodyPr>
          <a:lstStyle/>
          <a:p>
            <a:pPr marL="342900" lvl="0" indent="-290830" rtl="0">
              <a:lnSpc>
                <a:spcPct val="80000"/>
              </a:lnSpc>
              <a:spcBef>
                <a:spcPts val="444"/>
              </a:spcBef>
              <a:spcAft>
                <a:spcPts val="0"/>
              </a:spcAft>
              <a:buClr>
                <a:srgbClr val="000000"/>
              </a:buClr>
              <a:buSzPct val="100000"/>
              <a:buFont typeface="Arial"/>
              <a:buChar char="●"/>
            </a:pPr>
            <a:r>
              <a:rPr lang="en" sz="1400">
                <a:solidFill>
                  <a:srgbClr val="000000"/>
                </a:solidFill>
              </a:rPr>
              <a:t>Social Media savviness</a:t>
            </a:r>
          </a:p>
          <a:p>
            <a:pPr marL="342900" lvl="0" indent="-290830" rtl="0">
              <a:lnSpc>
                <a:spcPct val="80000"/>
              </a:lnSpc>
              <a:spcBef>
                <a:spcPts val="444"/>
              </a:spcBef>
              <a:spcAft>
                <a:spcPts val="0"/>
              </a:spcAft>
              <a:buClr>
                <a:srgbClr val="000000"/>
              </a:buClr>
              <a:buSzPct val="100000"/>
              <a:buFont typeface="Arial"/>
              <a:buChar char="●"/>
            </a:pPr>
            <a:r>
              <a:rPr lang="en" sz="1400">
                <a:solidFill>
                  <a:srgbClr val="000000"/>
                </a:solidFill>
              </a:rPr>
              <a:t>Writing skills</a:t>
            </a:r>
          </a:p>
          <a:p>
            <a:pPr marL="342900" lvl="0" indent="-290830" rtl="0">
              <a:lnSpc>
                <a:spcPct val="80000"/>
              </a:lnSpc>
              <a:spcBef>
                <a:spcPts val="444"/>
              </a:spcBef>
              <a:spcAft>
                <a:spcPts val="0"/>
              </a:spcAft>
              <a:buClr>
                <a:srgbClr val="000000"/>
              </a:buClr>
              <a:buSzPct val="100000"/>
              <a:buFont typeface="Arial"/>
              <a:buChar char="●"/>
            </a:pPr>
            <a:r>
              <a:rPr lang="en" sz="1400">
                <a:solidFill>
                  <a:srgbClr val="000000"/>
                </a:solidFill>
              </a:rPr>
              <a:t>IT savvy</a:t>
            </a:r>
          </a:p>
          <a:p>
            <a:pPr marL="342900" lvl="0" indent="-290830" rtl="0">
              <a:lnSpc>
                <a:spcPct val="80000"/>
              </a:lnSpc>
              <a:spcBef>
                <a:spcPts val="444"/>
              </a:spcBef>
              <a:spcAft>
                <a:spcPts val="0"/>
              </a:spcAft>
              <a:buClr>
                <a:srgbClr val="000000"/>
              </a:buClr>
              <a:buSzPct val="100000"/>
              <a:buFont typeface="Arial"/>
              <a:buChar char="●"/>
            </a:pPr>
            <a:r>
              <a:rPr lang="en" sz="1400">
                <a:solidFill>
                  <a:srgbClr val="000000"/>
                </a:solidFill>
              </a:rPr>
              <a:t>Skilled at photoshop</a:t>
            </a:r>
          </a:p>
          <a:p>
            <a:pPr marL="342900" lvl="0" indent="-290830" rtl="0">
              <a:lnSpc>
                <a:spcPct val="80000"/>
              </a:lnSpc>
              <a:spcBef>
                <a:spcPts val="444"/>
              </a:spcBef>
              <a:spcAft>
                <a:spcPts val="0"/>
              </a:spcAft>
              <a:buClr>
                <a:srgbClr val="000000"/>
              </a:buClr>
              <a:buSzPct val="100000"/>
              <a:buFont typeface="Arial"/>
              <a:buChar char="●"/>
            </a:pPr>
            <a:r>
              <a:rPr lang="en" sz="1400">
                <a:solidFill>
                  <a:srgbClr val="000000"/>
                </a:solidFill>
              </a:rPr>
              <a:t>Organisation</a:t>
            </a:r>
          </a:p>
          <a:p>
            <a:pPr marL="342900" lvl="0" indent="-290830" rtl="0">
              <a:lnSpc>
                <a:spcPct val="80000"/>
              </a:lnSpc>
              <a:spcBef>
                <a:spcPts val="444"/>
              </a:spcBef>
              <a:spcAft>
                <a:spcPts val="0"/>
              </a:spcAft>
              <a:buClr>
                <a:srgbClr val="000000"/>
              </a:buClr>
              <a:buSzPct val="100000"/>
              <a:buFont typeface="Arial"/>
              <a:buChar char="●"/>
            </a:pPr>
            <a:r>
              <a:rPr lang="en" sz="1400">
                <a:solidFill>
                  <a:srgbClr val="000000"/>
                </a:solidFill>
              </a:rPr>
              <a:t>Time management</a:t>
            </a:r>
          </a:p>
          <a:p>
            <a:pPr marL="342900" lvl="0" indent="-290830" rtl="0">
              <a:lnSpc>
                <a:spcPct val="80000"/>
              </a:lnSpc>
              <a:spcBef>
                <a:spcPts val="444"/>
              </a:spcBef>
              <a:spcAft>
                <a:spcPts val="0"/>
              </a:spcAft>
              <a:buClr>
                <a:srgbClr val="000000"/>
              </a:buClr>
              <a:buSzPct val="100000"/>
              <a:buFont typeface="Arial"/>
              <a:buChar char="●"/>
            </a:pPr>
            <a:r>
              <a:rPr lang="en" sz="1400">
                <a:solidFill>
                  <a:srgbClr val="000000"/>
                </a:solidFill>
              </a:rPr>
              <a:t>Teamwork</a:t>
            </a:r>
          </a:p>
          <a:p>
            <a:pPr marL="342900" lvl="0" indent="-290830" rtl="0">
              <a:lnSpc>
                <a:spcPct val="80000"/>
              </a:lnSpc>
              <a:spcBef>
                <a:spcPts val="444"/>
              </a:spcBef>
              <a:spcAft>
                <a:spcPts val="0"/>
              </a:spcAft>
              <a:buClr>
                <a:srgbClr val="000000"/>
              </a:buClr>
              <a:buSzPct val="100000"/>
              <a:buFont typeface="Arial"/>
              <a:buChar char="●"/>
            </a:pPr>
            <a:r>
              <a:rPr lang="en" sz="1400">
                <a:solidFill>
                  <a:srgbClr val="000000"/>
                </a:solidFill>
              </a:rPr>
              <a:t>Strategic Thinking</a:t>
            </a:r>
          </a:p>
          <a:p>
            <a:pPr marL="342900" lvl="0" indent="-290830" rtl="0">
              <a:lnSpc>
                <a:spcPct val="80000"/>
              </a:lnSpc>
              <a:spcBef>
                <a:spcPts val="444"/>
              </a:spcBef>
              <a:spcAft>
                <a:spcPts val="0"/>
              </a:spcAft>
              <a:buClr>
                <a:srgbClr val="000000"/>
              </a:buClr>
              <a:buSzPct val="100000"/>
              <a:buFont typeface="Arial"/>
              <a:buChar char="●"/>
            </a:pPr>
            <a:r>
              <a:rPr lang="en" sz="1400">
                <a:solidFill>
                  <a:srgbClr val="000000"/>
                </a:solidFill>
              </a:rPr>
              <a:t>Communication</a:t>
            </a:r>
          </a:p>
        </p:txBody>
      </p:sp>
      <p:sp>
        <p:nvSpPr>
          <p:cNvPr id="280" name="Shape 280"/>
          <p:cNvSpPr txBox="1">
            <a:spLocks noGrp="1"/>
          </p:cNvSpPr>
          <p:nvPr>
            <p:ph type="body" idx="1"/>
          </p:nvPr>
        </p:nvSpPr>
        <p:spPr>
          <a:xfrm>
            <a:off x="4460775" y="1185025"/>
            <a:ext cx="3273900" cy="2876999"/>
          </a:xfrm>
          <a:prstGeom prst="rect">
            <a:avLst/>
          </a:prstGeom>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lnSpc>
                <a:spcPct val="80000"/>
              </a:lnSpc>
              <a:spcBef>
                <a:spcPts val="444"/>
              </a:spcBef>
              <a:spcAft>
                <a:spcPts val="0"/>
              </a:spcAft>
              <a:buNone/>
            </a:pPr>
            <a:r>
              <a:rPr lang="en" sz="1400">
                <a:solidFill>
                  <a:srgbClr val="000000"/>
                </a:solidFill>
              </a:rPr>
              <a:t>Don't worry if you don't already feel like you have these skills! After a year of being on an exec you'll be a pro at all of them I promise! </a:t>
            </a:r>
          </a:p>
          <a:p>
            <a:pPr lvl="0" algn="ctr" rtl="0">
              <a:lnSpc>
                <a:spcPct val="80000"/>
              </a:lnSpc>
              <a:spcBef>
                <a:spcPts val="444"/>
              </a:spcBef>
              <a:spcAft>
                <a:spcPts val="0"/>
              </a:spcAft>
              <a:buNone/>
            </a:pPr>
            <a:endParaRPr sz="1400">
              <a:solidFill>
                <a:srgbClr val="000000"/>
              </a:solidFill>
            </a:endParaRPr>
          </a:p>
          <a:p>
            <a:pPr lvl="0" algn="ctr" rtl="0">
              <a:lnSpc>
                <a:spcPct val="80000"/>
              </a:lnSpc>
              <a:spcBef>
                <a:spcPts val="444"/>
              </a:spcBef>
              <a:spcAft>
                <a:spcPts val="0"/>
              </a:spcAft>
              <a:buNone/>
            </a:pPr>
            <a:r>
              <a:rPr lang="en" sz="1400">
                <a:solidFill>
                  <a:srgbClr val="000000"/>
                </a:solidFill>
              </a:rPr>
              <a:t>(not to mention the fact you'll also be absolute employability gold dust)</a:t>
            </a:r>
          </a:p>
        </p:txBody>
      </p:sp>
      <p:pic>
        <p:nvPicPr>
          <p:cNvPr id="281" name="Shape 281"/>
          <p:cNvPicPr preferRelativeResize="0"/>
          <p:nvPr/>
        </p:nvPicPr>
        <p:blipFill>
          <a:blip r:embed="rId3">
            <a:alphaModFix/>
          </a:blip>
          <a:stretch>
            <a:fillRect/>
          </a:stretch>
        </p:blipFill>
        <p:spPr>
          <a:xfrm>
            <a:off x="87125" y="4118275"/>
            <a:ext cx="1457350" cy="967799"/>
          </a:xfrm>
          <a:prstGeom prst="rect">
            <a:avLst/>
          </a:prstGeom>
          <a:noFill/>
          <a:ln>
            <a:noFill/>
          </a:ln>
        </p:spPr>
      </p:pic>
      <p:pic>
        <p:nvPicPr>
          <p:cNvPr id="282" name="Shape 282"/>
          <p:cNvPicPr preferRelativeResize="0"/>
          <p:nvPr/>
        </p:nvPicPr>
        <p:blipFill rotWithShape="1">
          <a:blip r:embed="rId4">
            <a:alphaModFix/>
          </a:blip>
          <a:srcRect/>
          <a:stretch/>
        </p:blipFill>
        <p:spPr>
          <a:xfrm>
            <a:off x="4099201" y="4118226"/>
            <a:ext cx="945600" cy="967800"/>
          </a:xfrm>
          <a:prstGeom prst="rect">
            <a:avLst/>
          </a:prstGeom>
          <a:noFill/>
          <a:ln>
            <a:noFill/>
          </a:ln>
        </p:spPr>
      </p:pic>
      <p:pic>
        <p:nvPicPr>
          <p:cNvPr id="283" name="Shape 283"/>
          <p:cNvPicPr preferRelativeResize="0"/>
          <p:nvPr/>
        </p:nvPicPr>
        <p:blipFill>
          <a:blip r:embed="rId5">
            <a:alphaModFix/>
          </a:blip>
          <a:stretch>
            <a:fillRect/>
          </a:stretch>
        </p:blipFill>
        <p:spPr>
          <a:xfrm>
            <a:off x="7873173" y="4118225"/>
            <a:ext cx="1111166" cy="967799"/>
          </a:xfrm>
          <a:prstGeom prst="rect">
            <a:avLst/>
          </a:prstGeom>
          <a:noFill/>
          <a:ln>
            <a:noFill/>
          </a:ln>
        </p:spPr>
      </p:pic>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287"/>
        <p:cNvGrpSpPr/>
        <p:nvPr/>
      </p:nvGrpSpPr>
      <p:grpSpPr>
        <a:xfrm>
          <a:off x="0" y="0"/>
          <a:ext cx="0" cy="0"/>
          <a:chOff x="0" y="0"/>
          <a:chExt cx="0" cy="0"/>
        </a:xfrm>
      </p:grpSpPr>
      <p:sp>
        <p:nvSpPr>
          <p:cNvPr id="288" name="Shape 288"/>
          <p:cNvSpPr txBox="1">
            <a:spLocks noGrp="1"/>
          </p:cNvSpPr>
          <p:nvPr>
            <p:ph type="title"/>
          </p:nvPr>
        </p:nvSpPr>
        <p:spPr>
          <a:xfrm>
            <a:off x="387900" y="1619100"/>
            <a:ext cx="8368200" cy="1905300"/>
          </a:xfrm>
          <a:prstGeom prst="rect">
            <a:avLst/>
          </a:prstGeom>
        </p:spPr>
        <p:txBody>
          <a:bodyPr lIns="91425" tIns="91425" rIns="91425" bIns="91425" anchor="ctr" anchorCtr="0">
            <a:noAutofit/>
          </a:bodyPr>
          <a:lstStyle/>
          <a:p>
            <a:pPr lvl="0" algn="ctr" rtl="0">
              <a:spcBef>
                <a:spcPts val="0"/>
              </a:spcBef>
              <a:buNone/>
            </a:pPr>
            <a:r>
              <a:rPr lang="en" sz="4800">
                <a:solidFill>
                  <a:srgbClr val="000000"/>
                </a:solidFill>
              </a:rPr>
              <a:t>Any Questions?</a:t>
            </a:r>
          </a:p>
        </p:txBody>
      </p:sp>
      <p:pic>
        <p:nvPicPr>
          <p:cNvPr id="289" name="Shape 289"/>
          <p:cNvPicPr preferRelativeResize="0"/>
          <p:nvPr/>
        </p:nvPicPr>
        <p:blipFill>
          <a:blip r:embed="rId3">
            <a:alphaModFix/>
          </a:blip>
          <a:stretch>
            <a:fillRect/>
          </a:stretch>
        </p:blipFill>
        <p:spPr>
          <a:xfrm>
            <a:off x="87125" y="4118275"/>
            <a:ext cx="1457350" cy="967799"/>
          </a:xfrm>
          <a:prstGeom prst="rect">
            <a:avLst/>
          </a:prstGeom>
          <a:noFill/>
          <a:ln>
            <a:noFill/>
          </a:ln>
        </p:spPr>
      </p:pic>
      <p:pic>
        <p:nvPicPr>
          <p:cNvPr id="290" name="Shape 290"/>
          <p:cNvPicPr preferRelativeResize="0"/>
          <p:nvPr/>
        </p:nvPicPr>
        <p:blipFill rotWithShape="1">
          <a:blip r:embed="rId4">
            <a:alphaModFix/>
          </a:blip>
          <a:srcRect/>
          <a:stretch/>
        </p:blipFill>
        <p:spPr>
          <a:xfrm>
            <a:off x="4099201" y="4118226"/>
            <a:ext cx="945600" cy="967800"/>
          </a:xfrm>
          <a:prstGeom prst="rect">
            <a:avLst/>
          </a:prstGeom>
          <a:noFill/>
          <a:ln>
            <a:noFill/>
          </a:ln>
        </p:spPr>
      </p:pic>
      <p:pic>
        <p:nvPicPr>
          <p:cNvPr id="291" name="Shape 291"/>
          <p:cNvPicPr preferRelativeResize="0"/>
          <p:nvPr/>
        </p:nvPicPr>
        <p:blipFill>
          <a:blip r:embed="rId5">
            <a:alphaModFix/>
          </a:blip>
          <a:stretch>
            <a:fillRect/>
          </a:stretch>
        </p:blipFill>
        <p:spPr>
          <a:xfrm>
            <a:off x="7873173" y="4118225"/>
            <a:ext cx="1111166" cy="967799"/>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87900" y="458025"/>
            <a:ext cx="8368200" cy="686099"/>
          </a:xfrm>
          <a:prstGeom prst="rect">
            <a:avLst/>
          </a:prstGeom>
        </p:spPr>
        <p:txBody>
          <a:bodyPr lIns="91425" tIns="91425" rIns="91425" bIns="91425" anchor="b" anchorCtr="0">
            <a:noAutofit/>
          </a:bodyPr>
          <a:lstStyle/>
          <a:p>
            <a:pPr lvl="0" rtl="0">
              <a:spcBef>
                <a:spcPts val="0"/>
              </a:spcBef>
              <a:buNone/>
            </a:pPr>
            <a:r>
              <a:rPr lang="en">
                <a:solidFill>
                  <a:srgbClr val="000000"/>
                </a:solidFill>
              </a:rPr>
              <a:t>Your Role and Responsibility</a:t>
            </a:r>
          </a:p>
        </p:txBody>
      </p:sp>
      <p:sp>
        <p:nvSpPr>
          <p:cNvPr id="127" name="Shape 127"/>
          <p:cNvSpPr txBox="1">
            <a:spLocks noGrp="1"/>
          </p:cNvSpPr>
          <p:nvPr>
            <p:ph type="body" idx="1"/>
          </p:nvPr>
        </p:nvSpPr>
        <p:spPr>
          <a:xfrm>
            <a:off x="387900" y="1489824"/>
            <a:ext cx="8368200" cy="3078899"/>
          </a:xfrm>
          <a:prstGeom prst="rect">
            <a:avLst/>
          </a:prstGeom>
        </p:spPr>
        <p:txBody>
          <a:bodyPr lIns="91425" tIns="91425" rIns="91425" bIns="91425" anchor="t" anchorCtr="0">
            <a:noAutofit/>
          </a:bodyPr>
          <a:lstStyle/>
          <a:p>
            <a:pPr marL="457200" lvl="0" indent="-228600" rtl="0">
              <a:spcBef>
                <a:spcPts val="0"/>
              </a:spcBef>
              <a:buClr>
                <a:srgbClr val="000000"/>
              </a:buClr>
            </a:pPr>
            <a:r>
              <a:rPr lang="en" sz="1400" dirty="0">
                <a:solidFill>
                  <a:srgbClr val="000000"/>
                </a:solidFill>
              </a:rPr>
              <a:t>Ensuring you have a big presence on campus</a:t>
            </a:r>
          </a:p>
          <a:p>
            <a:pPr marL="457200" lvl="0" indent="-228600" rtl="0">
              <a:spcBef>
                <a:spcPts val="0"/>
              </a:spcBef>
              <a:buClr>
                <a:srgbClr val="000000"/>
              </a:buClr>
            </a:pPr>
            <a:r>
              <a:rPr lang="en" sz="1400" dirty="0">
                <a:solidFill>
                  <a:srgbClr val="000000"/>
                </a:solidFill>
              </a:rPr>
              <a:t>Overseeing freshers fair and acquiring members during the week</a:t>
            </a:r>
          </a:p>
          <a:p>
            <a:pPr marL="457200" lvl="0" indent="-228600" rtl="0">
              <a:spcBef>
                <a:spcPts val="0"/>
              </a:spcBef>
              <a:buClr>
                <a:srgbClr val="000000"/>
              </a:buClr>
            </a:pPr>
            <a:r>
              <a:rPr lang="en" sz="1400" dirty="0">
                <a:solidFill>
                  <a:srgbClr val="000000"/>
                </a:solidFill>
              </a:rPr>
              <a:t>Promoting your events and opportunities to your members</a:t>
            </a:r>
          </a:p>
          <a:p>
            <a:pPr marL="457200" lvl="0" indent="-228600" rtl="0">
              <a:spcBef>
                <a:spcPts val="0"/>
              </a:spcBef>
              <a:buClr>
                <a:srgbClr val="000000"/>
              </a:buClr>
            </a:pPr>
            <a:r>
              <a:rPr lang="en" sz="1400" dirty="0">
                <a:solidFill>
                  <a:srgbClr val="000000"/>
                </a:solidFill>
              </a:rPr>
              <a:t>Running your society's social media accounts</a:t>
            </a:r>
          </a:p>
          <a:p>
            <a:pPr marL="457200" lvl="0" indent="-228600" rtl="0">
              <a:spcBef>
                <a:spcPts val="0"/>
              </a:spcBef>
              <a:buClr>
                <a:srgbClr val="000000"/>
              </a:buClr>
            </a:pPr>
            <a:r>
              <a:rPr lang="en" sz="1400" dirty="0">
                <a:solidFill>
                  <a:srgbClr val="000000"/>
                </a:solidFill>
              </a:rPr>
              <a:t>Finding innovative ways to reach your members</a:t>
            </a:r>
          </a:p>
          <a:p>
            <a:pPr marL="457200" lvl="0" indent="-228600" rtl="0">
              <a:spcBef>
                <a:spcPts val="0"/>
              </a:spcBef>
              <a:buClr>
                <a:srgbClr val="000000"/>
              </a:buClr>
            </a:pPr>
            <a:r>
              <a:rPr lang="en" sz="1400" dirty="0">
                <a:solidFill>
                  <a:srgbClr val="000000"/>
                </a:solidFill>
              </a:rPr>
              <a:t>Sending regular emails and communications to your members</a:t>
            </a:r>
          </a:p>
        </p:txBody>
      </p:sp>
      <p:pic>
        <p:nvPicPr>
          <p:cNvPr id="128" name="Shape 128"/>
          <p:cNvPicPr preferRelativeResize="0"/>
          <p:nvPr/>
        </p:nvPicPr>
        <p:blipFill>
          <a:blip r:embed="rId3">
            <a:alphaModFix/>
          </a:blip>
          <a:stretch>
            <a:fillRect/>
          </a:stretch>
        </p:blipFill>
        <p:spPr>
          <a:xfrm>
            <a:off x="7873173" y="4118225"/>
            <a:ext cx="1111166" cy="967799"/>
          </a:xfrm>
          <a:prstGeom prst="rect">
            <a:avLst/>
          </a:prstGeom>
          <a:noFill/>
          <a:ln>
            <a:noFill/>
          </a:ln>
        </p:spPr>
      </p:pic>
      <p:pic>
        <p:nvPicPr>
          <p:cNvPr id="129" name="Shape 129"/>
          <p:cNvPicPr preferRelativeResize="0"/>
          <p:nvPr/>
        </p:nvPicPr>
        <p:blipFill rotWithShape="1">
          <a:blip r:embed="rId4">
            <a:alphaModFix/>
          </a:blip>
          <a:srcRect/>
          <a:stretch/>
        </p:blipFill>
        <p:spPr>
          <a:xfrm>
            <a:off x="4099201" y="4118226"/>
            <a:ext cx="945600" cy="967800"/>
          </a:xfrm>
          <a:prstGeom prst="rect">
            <a:avLst/>
          </a:prstGeom>
          <a:noFill/>
          <a:ln>
            <a:noFill/>
          </a:ln>
        </p:spPr>
      </p:pic>
      <p:pic>
        <p:nvPicPr>
          <p:cNvPr id="130" name="Shape 130"/>
          <p:cNvPicPr preferRelativeResize="0"/>
          <p:nvPr/>
        </p:nvPicPr>
        <p:blipFill>
          <a:blip r:embed="rId5">
            <a:alphaModFix/>
          </a:blip>
          <a:stretch>
            <a:fillRect/>
          </a:stretch>
        </p:blipFill>
        <p:spPr>
          <a:xfrm>
            <a:off x="87125" y="4118275"/>
            <a:ext cx="1457350" cy="967799"/>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rtl="0">
              <a:spcBef>
                <a:spcPts val="0"/>
              </a:spcBef>
              <a:buNone/>
            </a:pPr>
            <a:r>
              <a:rPr lang="en">
                <a:solidFill>
                  <a:srgbClr val="000000"/>
                </a:solidFill>
              </a:rPr>
              <a:t>Different Roles</a:t>
            </a:r>
          </a:p>
        </p:txBody>
      </p:sp>
      <p:sp>
        <p:nvSpPr>
          <p:cNvPr id="136" name="Shape 136"/>
          <p:cNvSpPr txBox="1">
            <a:spLocks noGrp="1"/>
          </p:cNvSpPr>
          <p:nvPr>
            <p:ph type="body" idx="1"/>
          </p:nvPr>
        </p:nvSpPr>
        <p:spPr>
          <a:xfrm>
            <a:off x="387901" y="1347614"/>
            <a:ext cx="8368200" cy="3078900"/>
          </a:xfrm>
          <a:prstGeom prst="rect">
            <a:avLst/>
          </a:prstGeom>
        </p:spPr>
        <p:txBody>
          <a:bodyPr lIns="91425" tIns="91425" rIns="91425" bIns="91425" anchor="t" anchorCtr="0">
            <a:noAutofit/>
          </a:bodyPr>
          <a:lstStyle/>
          <a:p>
            <a:pPr marL="457200" lvl="0" indent="-228600" rtl="0">
              <a:spcBef>
                <a:spcPts val="0"/>
              </a:spcBef>
              <a:buClr>
                <a:srgbClr val="000000"/>
              </a:buClr>
            </a:pPr>
            <a:r>
              <a:rPr lang="en" sz="1400" dirty="0">
                <a:solidFill>
                  <a:srgbClr val="000000"/>
                </a:solidFill>
              </a:rPr>
              <a:t>Different societies do things differently:</a:t>
            </a:r>
          </a:p>
          <a:p>
            <a:pPr marL="457200" lvl="0" indent="-228600" rtl="0">
              <a:spcBef>
                <a:spcPts val="0"/>
              </a:spcBef>
              <a:buClr>
                <a:srgbClr val="000000"/>
              </a:buClr>
            </a:pPr>
            <a:r>
              <a:rPr lang="en" sz="1400" dirty="0">
                <a:solidFill>
                  <a:srgbClr val="000000"/>
                </a:solidFill>
              </a:rPr>
              <a:t>Some let the marketing officer do everything, some let secretary's send the emails, and the marketing officer runs social media, and some even have a design officer or IT officer/webmaster to do any digital design work</a:t>
            </a:r>
          </a:p>
          <a:p>
            <a:pPr marL="457200" lvl="0" indent="-228600" rtl="0">
              <a:spcBef>
                <a:spcPts val="0"/>
              </a:spcBef>
              <a:buClr>
                <a:srgbClr val="000000"/>
              </a:buClr>
            </a:pPr>
            <a:r>
              <a:rPr lang="en" sz="1400" dirty="0">
                <a:solidFill>
                  <a:srgbClr val="000000"/>
                </a:solidFill>
              </a:rPr>
              <a:t>All of the above roles need to work together when communicating with members, you can't all be saying different things!</a:t>
            </a:r>
          </a:p>
          <a:p>
            <a:pPr marL="457200" lvl="0" indent="-228600" rtl="0">
              <a:spcBef>
                <a:spcPts val="0"/>
              </a:spcBef>
              <a:buClr>
                <a:srgbClr val="000000"/>
              </a:buClr>
            </a:pPr>
            <a:r>
              <a:rPr lang="en" sz="1400" dirty="0">
                <a:solidFill>
                  <a:srgbClr val="000000"/>
                </a:solidFill>
              </a:rPr>
              <a:t>Even when it comes to using the same colours, photos and design in your comms, it's most effective when you're all working together</a:t>
            </a:r>
          </a:p>
        </p:txBody>
      </p:sp>
      <p:pic>
        <p:nvPicPr>
          <p:cNvPr id="137" name="Shape 137"/>
          <p:cNvPicPr preferRelativeResize="0"/>
          <p:nvPr/>
        </p:nvPicPr>
        <p:blipFill>
          <a:blip r:embed="rId3">
            <a:alphaModFix/>
          </a:blip>
          <a:stretch>
            <a:fillRect/>
          </a:stretch>
        </p:blipFill>
        <p:spPr>
          <a:xfrm>
            <a:off x="7873173" y="4118225"/>
            <a:ext cx="1111166" cy="967799"/>
          </a:xfrm>
          <a:prstGeom prst="rect">
            <a:avLst/>
          </a:prstGeom>
          <a:noFill/>
          <a:ln>
            <a:noFill/>
          </a:ln>
        </p:spPr>
      </p:pic>
      <p:pic>
        <p:nvPicPr>
          <p:cNvPr id="138" name="Shape 138"/>
          <p:cNvPicPr preferRelativeResize="0"/>
          <p:nvPr/>
        </p:nvPicPr>
        <p:blipFill rotWithShape="1">
          <a:blip r:embed="rId4">
            <a:alphaModFix/>
          </a:blip>
          <a:srcRect/>
          <a:stretch/>
        </p:blipFill>
        <p:spPr>
          <a:xfrm>
            <a:off x="4099201" y="4118226"/>
            <a:ext cx="945600" cy="967800"/>
          </a:xfrm>
          <a:prstGeom prst="rect">
            <a:avLst/>
          </a:prstGeom>
          <a:noFill/>
          <a:ln>
            <a:noFill/>
          </a:ln>
        </p:spPr>
      </p:pic>
      <p:pic>
        <p:nvPicPr>
          <p:cNvPr id="139" name="Shape 139"/>
          <p:cNvPicPr preferRelativeResize="0"/>
          <p:nvPr/>
        </p:nvPicPr>
        <p:blipFill>
          <a:blip r:embed="rId5">
            <a:alphaModFix/>
          </a:blip>
          <a:stretch>
            <a:fillRect/>
          </a:stretch>
        </p:blipFill>
        <p:spPr>
          <a:xfrm>
            <a:off x="87125" y="4118275"/>
            <a:ext cx="1457350" cy="967799"/>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387900" y="458025"/>
            <a:ext cx="8368200" cy="686099"/>
          </a:xfrm>
          <a:prstGeom prst="rect">
            <a:avLst/>
          </a:prstGeom>
        </p:spPr>
        <p:txBody>
          <a:bodyPr lIns="91425" tIns="91425" rIns="91425" bIns="91425" anchor="b" anchorCtr="0">
            <a:noAutofit/>
          </a:bodyPr>
          <a:lstStyle/>
          <a:p>
            <a:pPr lvl="0" rtl="0">
              <a:lnSpc>
                <a:spcPct val="115000"/>
              </a:lnSpc>
              <a:spcBef>
                <a:spcPts val="0"/>
              </a:spcBef>
              <a:spcAft>
                <a:spcPts val="1600"/>
              </a:spcAft>
              <a:buNone/>
            </a:pPr>
            <a:r>
              <a:rPr lang="en">
                <a:solidFill>
                  <a:srgbClr val="000000"/>
                </a:solidFill>
                <a:latin typeface="Roboto"/>
                <a:ea typeface="Roboto"/>
                <a:cs typeface="Roboto"/>
                <a:sym typeface="Roboto"/>
              </a:rPr>
              <a:t>How to Advertise Events on Campus</a:t>
            </a:r>
          </a:p>
        </p:txBody>
      </p:sp>
      <p:sp>
        <p:nvSpPr>
          <p:cNvPr id="145" name="Shape 145"/>
          <p:cNvSpPr txBox="1">
            <a:spLocks noGrp="1"/>
          </p:cNvSpPr>
          <p:nvPr>
            <p:ph type="body" idx="1"/>
          </p:nvPr>
        </p:nvSpPr>
        <p:spPr>
          <a:xfrm>
            <a:off x="387901" y="1347614"/>
            <a:ext cx="8368200" cy="3078899"/>
          </a:xfrm>
          <a:prstGeom prst="rect">
            <a:avLst/>
          </a:prstGeom>
        </p:spPr>
        <p:txBody>
          <a:bodyPr lIns="91425" tIns="91425" rIns="91425" bIns="91425" anchor="t" anchorCtr="0">
            <a:noAutofit/>
          </a:bodyPr>
          <a:lstStyle/>
          <a:p>
            <a:pPr lvl="0" rtl="0">
              <a:spcBef>
                <a:spcPts val="0"/>
              </a:spcBef>
              <a:buNone/>
            </a:pPr>
            <a:r>
              <a:rPr lang="en" sz="1200" u="sng" dirty="0">
                <a:solidFill>
                  <a:schemeClr val="bg1"/>
                </a:solidFill>
                <a:hlinkClick r:id="rId3"/>
              </a:rPr>
              <a:t>www.warwicksu.com/execresources/publicity</a:t>
            </a:r>
          </a:p>
          <a:p>
            <a:pPr lvl="0" rtl="0">
              <a:spcBef>
                <a:spcPts val="0"/>
              </a:spcBef>
              <a:spcAft>
                <a:spcPts val="0"/>
              </a:spcAft>
              <a:buNone/>
            </a:pPr>
            <a:r>
              <a:rPr lang="en" sz="1200" dirty="0">
                <a:solidFill>
                  <a:srgbClr val="000000"/>
                </a:solidFill>
              </a:rPr>
              <a:t>Digital Screens:</a:t>
            </a:r>
          </a:p>
          <a:p>
            <a:pPr marL="457200" lvl="0" indent="-323850" rtl="0">
              <a:spcBef>
                <a:spcPts val="0"/>
              </a:spcBef>
              <a:buClr>
                <a:srgbClr val="000000"/>
              </a:buClr>
              <a:buSzPct val="100000"/>
            </a:pPr>
            <a:r>
              <a:rPr lang="en" sz="1200" b="1" dirty="0">
                <a:solidFill>
                  <a:srgbClr val="000000"/>
                </a:solidFill>
              </a:rPr>
              <a:t>SU screens</a:t>
            </a:r>
            <a:r>
              <a:rPr lang="en" sz="1200" dirty="0">
                <a:solidFill>
                  <a:srgbClr val="000000"/>
                </a:solidFill>
              </a:rPr>
              <a:t>: email </a:t>
            </a:r>
            <a:r>
              <a:rPr lang="en" sz="1200" u="sng" dirty="0">
                <a:solidFill>
                  <a:srgbClr val="9900FF"/>
                </a:solidFill>
                <a:hlinkClick r:id="rId4"/>
              </a:rPr>
              <a:t>holly.smith@warwicksu.com</a:t>
            </a:r>
            <a:r>
              <a:rPr lang="en" sz="1200" dirty="0">
                <a:solidFill>
                  <a:srgbClr val="000000"/>
                </a:solidFill>
              </a:rPr>
              <a:t> with a JPEG in 1080x1920 or 1920x1080 pixel dimensions, and how long you'd like it up for.</a:t>
            </a:r>
          </a:p>
          <a:p>
            <a:pPr marL="457200" lvl="0" indent="-323850" rtl="0">
              <a:spcBef>
                <a:spcPts val="0"/>
              </a:spcBef>
              <a:buClr>
                <a:srgbClr val="000000"/>
              </a:buClr>
              <a:buSzPct val="100000"/>
            </a:pPr>
            <a:r>
              <a:rPr lang="en" sz="1200" b="1" dirty="0">
                <a:solidFill>
                  <a:srgbClr val="000000"/>
                </a:solidFill>
              </a:rPr>
              <a:t>Chaplaincy screens</a:t>
            </a:r>
            <a:r>
              <a:rPr lang="en" sz="1200" dirty="0">
                <a:solidFill>
                  <a:srgbClr val="000000"/>
                </a:solidFill>
              </a:rPr>
              <a:t>: email </a:t>
            </a:r>
            <a:r>
              <a:rPr lang="en" sz="1200" u="sng" dirty="0">
                <a:solidFill>
                  <a:srgbClr val="9900FF"/>
                </a:solidFill>
                <a:hlinkClick r:id="rId5"/>
              </a:rPr>
              <a:t>outdoorscreens@warwicksu.com</a:t>
            </a:r>
            <a:r>
              <a:rPr lang="en" sz="1200" dirty="0">
                <a:solidFill>
                  <a:srgbClr val="000000"/>
                </a:solidFill>
              </a:rPr>
              <a:t> with a JPEG of dimensions 1080px x1527px @ 72dpi RGB (proportionate to A4)</a:t>
            </a:r>
          </a:p>
          <a:p>
            <a:pPr marL="457200" lvl="0" indent="-323850" rtl="0">
              <a:spcBef>
                <a:spcPts val="0"/>
              </a:spcBef>
              <a:buClr>
                <a:srgbClr val="000000"/>
              </a:buClr>
              <a:buSzPct val="100000"/>
            </a:pPr>
            <a:r>
              <a:rPr lang="en" sz="1200" b="1" dirty="0">
                <a:solidFill>
                  <a:srgbClr val="000000"/>
                </a:solidFill>
              </a:rPr>
              <a:t>Big screen</a:t>
            </a:r>
            <a:r>
              <a:rPr lang="en" sz="1200" dirty="0">
                <a:solidFill>
                  <a:srgbClr val="000000"/>
                </a:solidFill>
              </a:rPr>
              <a:t>: </a:t>
            </a:r>
            <a:r>
              <a:rPr lang="en" sz="1200" u="sng" dirty="0">
                <a:solidFill>
                  <a:srgbClr val="7030A0"/>
                </a:solidFill>
                <a:hlinkClick r:id="rId6"/>
              </a:rPr>
              <a:t>http://www2.warwick.ac.uk/services/externalaffairs/marketing/digital/signage/digitalsignage/bigscreenpiazza/submission/</a:t>
            </a:r>
            <a:r>
              <a:rPr lang="en" sz="1200" dirty="0">
                <a:solidFill>
                  <a:srgbClr val="7030A0"/>
                </a:solidFill>
              </a:rPr>
              <a:t> </a:t>
            </a:r>
            <a:r>
              <a:rPr lang="en" sz="1200" dirty="0">
                <a:solidFill>
                  <a:srgbClr val="000000"/>
                </a:solidFill>
              </a:rPr>
              <a:t>- Make sure you have the rights though!</a:t>
            </a:r>
          </a:p>
        </p:txBody>
      </p:sp>
      <p:pic>
        <p:nvPicPr>
          <p:cNvPr id="146" name="Shape 146"/>
          <p:cNvPicPr preferRelativeResize="0"/>
          <p:nvPr/>
        </p:nvPicPr>
        <p:blipFill>
          <a:blip r:embed="rId7">
            <a:alphaModFix/>
          </a:blip>
          <a:stretch>
            <a:fillRect/>
          </a:stretch>
        </p:blipFill>
        <p:spPr>
          <a:xfrm>
            <a:off x="7873173" y="4118225"/>
            <a:ext cx="1111166" cy="967799"/>
          </a:xfrm>
          <a:prstGeom prst="rect">
            <a:avLst/>
          </a:prstGeom>
          <a:noFill/>
          <a:ln>
            <a:noFill/>
          </a:ln>
        </p:spPr>
      </p:pic>
      <p:pic>
        <p:nvPicPr>
          <p:cNvPr id="147" name="Shape 147"/>
          <p:cNvPicPr preferRelativeResize="0"/>
          <p:nvPr/>
        </p:nvPicPr>
        <p:blipFill rotWithShape="1">
          <a:blip r:embed="rId8">
            <a:alphaModFix/>
          </a:blip>
          <a:srcRect/>
          <a:stretch/>
        </p:blipFill>
        <p:spPr>
          <a:xfrm>
            <a:off x="4099201" y="4118226"/>
            <a:ext cx="945600" cy="967800"/>
          </a:xfrm>
          <a:prstGeom prst="rect">
            <a:avLst/>
          </a:prstGeom>
          <a:noFill/>
          <a:ln>
            <a:noFill/>
          </a:ln>
        </p:spPr>
      </p:pic>
      <p:pic>
        <p:nvPicPr>
          <p:cNvPr id="148" name="Shape 148"/>
          <p:cNvPicPr preferRelativeResize="0"/>
          <p:nvPr/>
        </p:nvPicPr>
        <p:blipFill>
          <a:blip r:embed="rId9">
            <a:alphaModFix/>
          </a:blip>
          <a:stretch>
            <a:fillRect/>
          </a:stretch>
        </p:blipFill>
        <p:spPr>
          <a:xfrm>
            <a:off x="87125" y="4163324"/>
            <a:ext cx="1389526" cy="922749"/>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rtl="0">
              <a:lnSpc>
                <a:spcPct val="115000"/>
              </a:lnSpc>
              <a:spcBef>
                <a:spcPts val="0"/>
              </a:spcBef>
              <a:spcAft>
                <a:spcPts val="1600"/>
              </a:spcAft>
              <a:buNone/>
            </a:pPr>
            <a:r>
              <a:rPr lang="en">
                <a:solidFill>
                  <a:srgbClr val="000000"/>
                </a:solidFill>
                <a:latin typeface="Roboto"/>
                <a:ea typeface="Roboto"/>
                <a:cs typeface="Roboto"/>
                <a:sym typeface="Roboto"/>
              </a:rPr>
              <a:t>How the SU can help</a:t>
            </a:r>
          </a:p>
        </p:txBody>
      </p:sp>
      <p:sp>
        <p:nvSpPr>
          <p:cNvPr id="154" name="Shape 154"/>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marL="457200" lvl="0" indent="-323850" rtl="0">
              <a:spcBef>
                <a:spcPts val="0"/>
              </a:spcBef>
              <a:buClr>
                <a:srgbClr val="000000"/>
              </a:buClr>
              <a:buSzPct val="100000"/>
            </a:pPr>
            <a:r>
              <a:rPr lang="en" sz="1500">
                <a:solidFill>
                  <a:srgbClr val="000000"/>
                </a:solidFill>
              </a:rPr>
              <a:t>The SU can help you market your events!</a:t>
            </a:r>
          </a:p>
          <a:p>
            <a:pPr marL="457200" lvl="0" indent="-323850" rtl="0">
              <a:spcBef>
                <a:spcPts val="0"/>
              </a:spcBef>
              <a:buClr>
                <a:srgbClr val="000000"/>
              </a:buClr>
              <a:buSzPct val="100000"/>
            </a:pPr>
            <a:r>
              <a:rPr lang="en" sz="1500">
                <a:solidFill>
                  <a:srgbClr val="000000"/>
                </a:solidFill>
              </a:rPr>
              <a:t>E-mail </a:t>
            </a:r>
            <a:r>
              <a:rPr lang="en" sz="1500" u="sng">
                <a:solidFill>
                  <a:srgbClr val="9900FF"/>
                </a:solidFill>
                <a:hlinkClick r:id="rId3"/>
              </a:rPr>
              <a:t>chris.carter@warwicksu.com</a:t>
            </a:r>
            <a:r>
              <a:rPr lang="en" sz="1500">
                <a:solidFill>
                  <a:srgbClr val="000000"/>
                </a:solidFill>
              </a:rPr>
              <a:t> if you'd like Warwick SU on Facebook to share your stuff, or if you'd like to be featured in the SU email that goes out to all students on Monday every week</a:t>
            </a:r>
          </a:p>
          <a:p>
            <a:pPr marL="457200" lvl="0" indent="-323850" rtl="0">
              <a:spcBef>
                <a:spcPts val="0"/>
              </a:spcBef>
              <a:buClr>
                <a:srgbClr val="000000"/>
              </a:buClr>
              <a:buSzPct val="100000"/>
            </a:pPr>
            <a:r>
              <a:rPr lang="en" sz="1500">
                <a:solidFill>
                  <a:srgbClr val="000000"/>
                </a:solidFill>
              </a:rPr>
              <a:t>The SU street team can distribute your flyers/posters into freshers kitchens for the price of £50. E-mail </a:t>
            </a:r>
            <a:r>
              <a:rPr lang="en" sz="1500" u="sng">
                <a:solidFill>
                  <a:srgbClr val="9900FF"/>
                </a:solidFill>
                <a:hlinkClick r:id="rId4"/>
              </a:rPr>
              <a:t>helen.morris@warwicksu.com</a:t>
            </a:r>
            <a:r>
              <a:rPr lang="en" sz="1500">
                <a:solidFill>
                  <a:srgbClr val="000000"/>
                </a:solidFill>
              </a:rPr>
              <a:t> if you're interested in utilising this</a:t>
            </a:r>
          </a:p>
        </p:txBody>
      </p:sp>
      <p:pic>
        <p:nvPicPr>
          <p:cNvPr id="155" name="Shape 155"/>
          <p:cNvPicPr preferRelativeResize="0"/>
          <p:nvPr/>
        </p:nvPicPr>
        <p:blipFill>
          <a:blip r:embed="rId5">
            <a:alphaModFix/>
          </a:blip>
          <a:stretch>
            <a:fillRect/>
          </a:stretch>
        </p:blipFill>
        <p:spPr>
          <a:xfrm>
            <a:off x="7873173" y="4118225"/>
            <a:ext cx="1111166" cy="967799"/>
          </a:xfrm>
          <a:prstGeom prst="rect">
            <a:avLst/>
          </a:prstGeom>
          <a:noFill/>
          <a:ln>
            <a:noFill/>
          </a:ln>
        </p:spPr>
      </p:pic>
      <p:pic>
        <p:nvPicPr>
          <p:cNvPr id="156" name="Shape 156"/>
          <p:cNvPicPr preferRelativeResize="0"/>
          <p:nvPr/>
        </p:nvPicPr>
        <p:blipFill rotWithShape="1">
          <a:blip r:embed="rId6">
            <a:alphaModFix/>
          </a:blip>
          <a:srcRect/>
          <a:stretch/>
        </p:blipFill>
        <p:spPr>
          <a:xfrm>
            <a:off x="4099201" y="4118226"/>
            <a:ext cx="945600" cy="967800"/>
          </a:xfrm>
          <a:prstGeom prst="rect">
            <a:avLst/>
          </a:prstGeom>
          <a:noFill/>
          <a:ln>
            <a:noFill/>
          </a:ln>
        </p:spPr>
      </p:pic>
      <p:pic>
        <p:nvPicPr>
          <p:cNvPr id="157" name="Shape 157"/>
          <p:cNvPicPr preferRelativeResize="0"/>
          <p:nvPr/>
        </p:nvPicPr>
        <p:blipFill>
          <a:blip r:embed="rId7">
            <a:alphaModFix/>
          </a:blip>
          <a:stretch>
            <a:fillRect/>
          </a:stretch>
        </p:blipFill>
        <p:spPr>
          <a:xfrm>
            <a:off x="87125" y="4163324"/>
            <a:ext cx="1389526" cy="922749"/>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rtl="0">
              <a:spcBef>
                <a:spcPts val="0"/>
              </a:spcBef>
              <a:buNone/>
            </a:pPr>
            <a:r>
              <a:rPr lang="en">
                <a:solidFill>
                  <a:srgbClr val="000000"/>
                </a:solidFill>
              </a:rPr>
              <a:t>Poster/Screen Strategy</a:t>
            </a:r>
          </a:p>
        </p:txBody>
      </p:sp>
      <p:sp>
        <p:nvSpPr>
          <p:cNvPr id="163" name="Shape 163"/>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marL="457200" lvl="0" indent="-228600" rtl="0">
              <a:spcBef>
                <a:spcPts val="0"/>
              </a:spcBef>
              <a:buClr>
                <a:srgbClr val="000000"/>
              </a:buClr>
            </a:pPr>
            <a:r>
              <a:rPr lang="en">
                <a:solidFill>
                  <a:srgbClr val="000000"/>
                </a:solidFill>
              </a:rPr>
              <a:t>I think these screens are best utilised when used all at once, and combined with physical posters and flyers.</a:t>
            </a:r>
          </a:p>
          <a:p>
            <a:pPr marL="457200" lvl="0" indent="-228600" rtl="0">
              <a:spcBef>
                <a:spcPts val="0"/>
              </a:spcBef>
              <a:buClr>
                <a:srgbClr val="000000"/>
              </a:buClr>
            </a:pPr>
            <a:r>
              <a:rPr lang="en">
                <a:solidFill>
                  <a:srgbClr val="000000"/>
                </a:solidFill>
              </a:rPr>
              <a:t>It's all about having one strategy that encompasses all of the screens, and all of your physical promo, during the same times</a:t>
            </a:r>
          </a:p>
          <a:p>
            <a:pPr marL="457200" lvl="0" indent="-228600" rtl="0">
              <a:spcBef>
                <a:spcPts val="0"/>
              </a:spcBef>
              <a:buClr>
                <a:srgbClr val="000000"/>
              </a:buClr>
            </a:pPr>
            <a:r>
              <a:rPr lang="en">
                <a:solidFill>
                  <a:srgbClr val="000000"/>
                </a:solidFill>
              </a:rPr>
              <a:t>You want to hit people from all angles, so whether you're trying to sell tickets, or run a campaign, you get people's attention</a:t>
            </a:r>
          </a:p>
        </p:txBody>
      </p:sp>
      <p:pic>
        <p:nvPicPr>
          <p:cNvPr id="164" name="Shape 164"/>
          <p:cNvPicPr preferRelativeResize="0"/>
          <p:nvPr/>
        </p:nvPicPr>
        <p:blipFill>
          <a:blip r:embed="rId3">
            <a:alphaModFix/>
          </a:blip>
          <a:stretch>
            <a:fillRect/>
          </a:stretch>
        </p:blipFill>
        <p:spPr>
          <a:xfrm>
            <a:off x="7873173" y="4118225"/>
            <a:ext cx="1111166" cy="967799"/>
          </a:xfrm>
          <a:prstGeom prst="rect">
            <a:avLst/>
          </a:prstGeom>
          <a:noFill/>
          <a:ln>
            <a:noFill/>
          </a:ln>
        </p:spPr>
      </p:pic>
      <p:pic>
        <p:nvPicPr>
          <p:cNvPr id="165" name="Shape 165"/>
          <p:cNvPicPr preferRelativeResize="0"/>
          <p:nvPr/>
        </p:nvPicPr>
        <p:blipFill rotWithShape="1">
          <a:blip r:embed="rId4">
            <a:alphaModFix/>
          </a:blip>
          <a:srcRect/>
          <a:stretch/>
        </p:blipFill>
        <p:spPr>
          <a:xfrm>
            <a:off x="4099201" y="4118226"/>
            <a:ext cx="945600" cy="967800"/>
          </a:xfrm>
          <a:prstGeom prst="rect">
            <a:avLst/>
          </a:prstGeom>
          <a:noFill/>
          <a:ln>
            <a:noFill/>
          </a:ln>
        </p:spPr>
      </p:pic>
      <p:pic>
        <p:nvPicPr>
          <p:cNvPr id="166" name="Shape 166"/>
          <p:cNvPicPr preferRelativeResize="0"/>
          <p:nvPr/>
        </p:nvPicPr>
        <p:blipFill>
          <a:blip r:embed="rId5">
            <a:alphaModFix/>
          </a:blip>
          <a:stretch>
            <a:fillRect/>
          </a:stretch>
        </p:blipFill>
        <p:spPr>
          <a:xfrm>
            <a:off x="87125" y="4118275"/>
            <a:ext cx="1457350" cy="967799"/>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387900" y="557125"/>
            <a:ext cx="8368200" cy="686100"/>
          </a:xfrm>
          <a:prstGeom prst="rect">
            <a:avLst/>
          </a:prstGeom>
        </p:spPr>
        <p:txBody>
          <a:bodyPr lIns="91425" tIns="91425" rIns="91425" bIns="91425" anchor="b" anchorCtr="0">
            <a:noAutofit/>
          </a:bodyPr>
          <a:lstStyle/>
          <a:p>
            <a:pPr lvl="0" rtl="0">
              <a:spcBef>
                <a:spcPts val="0"/>
              </a:spcBef>
              <a:buNone/>
            </a:pPr>
            <a:r>
              <a:rPr lang="en">
                <a:solidFill>
                  <a:srgbClr val="000000"/>
                </a:solidFill>
              </a:rPr>
              <a:t>Activity: How are you going to utilise the screens on campus?</a:t>
            </a:r>
          </a:p>
        </p:txBody>
      </p:sp>
      <p:sp>
        <p:nvSpPr>
          <p:cNvPr id="172" name="Shape 172"/>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marL="457200" lvl="0" indent="-228600" rtl="0">
              <a:spcBef>
                <a:spcPts val="0"/>
              </a:spcBef>
              <a:buClr>
                <a:srgbClr val="000000"/>
              </a:buClr>
            </a:pPr>
            <a:r>
              <a:rPr lang="en">
                <a:solidFill>
                  <a:srgbClr val="000000"/>
                </a:solidFill>
              </a:rPr>
              <a:t>Spend a couple of minutes chatting with the person next to you. How are you going to use the screens? To raise awareness of your event? To sell tickets? To get more followers on social media? To showcase what your society does?</a:t>
            </a:r>
          </a:p>
        </p:txBody>
      </p:sp>
      <p:pic>
        <p:nvPicPr>
          <p:cNvPr id="173" name="Shape 173"/>
          <p:cNvPicPr preferRelativeResize="0"/>
          <p:nvPr/>
        </p:nvPicPr>
        <p:blipFill>
          <a:blip r:embed="rId3">
            <a:alphaModFix/>
          </a:blip>
          <a:stretch>
            <a:fillRect/>
          </a:stretch>
        </p:blipFill>
        <p:spPr>
          <a:xfrm>
            <a:off x="7873173" y="4118225"/>
            <a:ext cx="1111166" cy="967799"/>
          </a:xfrm>
          <a:prstGeom prst="rect">
            <a:avLst/>
          </a:prstGeom>
          <a:noFill/>
          <a:ln>
            <a:noFill/>
          </a:ln>
        </p:spPr>
      </p:pic>
      <p:pic>
        <p:nvPicPr>
          <p:cNvPr id="174" name="Shape 174"/>
          <p:cNvPicPr preferRelativeResize="0"/>
          <p:nvPr/>
        </p:nvPicPr>
        <p:blipFill rotWithShape="1">
          <a:blip r:embed="rId4">
            <a:alphaModFix/>
          </a:blip>
          <a:srcRect/>
          <a:stretch/>
        </p:blipFill>
        <p:spPr>
          <a:xfrm>
            <a:off x="4099201" y="4118226"/>
            <a:ext cx="945600" cy="967800"/>
          </a:xfrm>
          <a:prstGeom prst="rect">
            <a:avLst/>
          </a:prstGeom>
          <a:noFill/>
          <a:ln>
            <a:noFill/>
          </a:ln>
        </p:spPr>
      </p:pic>
      <p:pic>
        <p:nvPicPr>
          <p:cNvPr id="175" name="Shape 175"/>
          <p:cNvPicPr preferRelativeResize="0"/>
          <p:nvPr/>
        </p:nvPicPr>
        <p:blipFill>
          <a:blip r:embed="rId5">
            <a:alphaModFix/>
          </a:blip>
          <a:stretch>
            <a:fillRect/>
          </a:stretch>
        </p:blipFill>
        <p:spPr>
          <a:xfrm>
            <a:off x="87125" y="4118275"/>
            <a:ext cx="1457350" cy="967799"/>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rtl="0">
              <a:spcBef>
                <a:spcPts val="0"/>
              </a:spcBef>
              <a:buNone/>
            </a:pPr>
            <a:r>
              <a:rPr lang="en">
                <a:solidFill>
                  <a:srgbClr val="000000"/>
                </a:solidFill>
              </a:rPr>
              <a:t>Summer/Freshers Week Strategy</a:t>
            </a:r>
          </a:p>
        </p:txBody>
      </p:sp>
      <p:sp>
        <p:nvSpPr>
          <p:cNvPr id="181" name="Shape 181"/>
          <p:cNvSpPr txBox="1">
            <a:spLocks noGrp="1"/>
          </p:cNvSpPr>
          <p:nvPr>
            <p:ph type="body" idx="1"/>
          </p:nvPr>
        </p:nvSpPr>
        <p:spPr>
          <a:xfrm>
            <a:off x="387901" y="1275606"/>
            <a:ext cx="8368200" cy="3078900"/>
          </a:xfrm>
          <a:prstGeom prst="rect">
            <a:avLst/>
          </a:prstGeom>
        </p:spPr>
        <p:txBody>
          <a:bodyPr lIns="91425" tIns="91425" rIns="91425" bIns="91425" anchor="t" anchorCtr="0">
            <a:noAutofit/>
          </a:bodyPr>
          <a:lstStyle/>
          <a:p>
            <a:pPr marL="457200" lvl="0" indent="-323850" rtl="0">
              <a:spcBef>
                <a:spcPts val="0"/>
              </a:spcBef>
              <a:buClr>
                <a:srgbClr val="000000"/>
              </a:buClr>
              <a:buSzPct val="100000"/>
            </a:pPr>
            <a:r>
              <a:rPr lang="en" sz="1400" dirty="0">
                <a:solidFill>
                  <a:srgbClr val="000000"/>
                </a:solidFill>
              </a:rPr>
              <a:t>Just a note that if you want to hit the ground running for freshers week, then make sure you've got everything ready to go over the summer</a:t>
            </a:r>
          </a:p>
          <a:p>
            <a:pPr marL="457200" lvl="0" indent="-323850" rtl="0">
              <a:spcBef>
                <a:spcPts val="0"/>
              </a:spcBef>
              <a:buClr>
                <a:srgbClr val="000000"/>
              </a:buClr>
              <a:buSzPct val="100000"/>
            </a:pPr>
            <a:r>
              <a:rPr lang="en" sz="1400" dirty="0">
                <a:solidFill>
                  <a:srgbClr val="000000"/>
                </a:solidFill>
              </a:rPr>
              <a:t>So get your physical promo ordered to the SU before week 1!</a:t>
            </a:r>
          </a:p>
          <a:p>
            <a:pPr marL="457200" lvl="0" indent="-323850" rtl="0">
              <a:spcBef>
                <a:spcPts val="0"/>
              </a:spcBef>
              <a:buClr>
                <a:srgbClr val="000000"/>
              </a:buClr>
              <a:buSzPct val="100000"/>
            </a:pPr>
            <a:r>
              <a:rPr lang="en" sz="1400" dirty="0">
                <a:solidFill>
                  <a:srgbClr val="000000"/>
                </a:solidFill>
              </a:rPr>
              <a:t>You may want to put on an event in week 0 during orientation for international students and postgraduates</a:t>
            </a:r>
          </a:p>
          <a:p>
            <a:pPr marL="457200" lvl="0" indent="-323850" rtl="0">
              <a:spcBef>
                <a:spcPts val="0"/>
              </a:spcBef>
              <a:buClr>
                <a:srgbClr val="000000"/>
              </a:buClr>
              <a:buSzPct val="100000"/>
            </a:pPr>
            <a:r>
              <a:rPr lang="en" sz="1400" dirty="0">
                <a:solidFill>
                  <a:srgbClr val="000000"/>
                </a:solidFill>
              </a:rPr>
              <a:t>Make sure you're ready to make your stall at freshers fair stand out</a:t>
            </a:r>
          </a:p>
          <a:p>
            <a:pPr marL="457200" lvl="0" indent="-323850" rtl="0">
              <a:spcBef>
                <a:spcPts val="0"/>
              </a:spcBef>
              <a:buClr>
                <a:srgbClr val="000000"/>
              </a:buClr>
              <a:buSzPct val="100000"/>
            </a:pPr>
            <a:r>
              <a:rPr lang="en" sz="1400" dirty="0">
                <a:solidFill>
                  <a:srgbClr val="000000"/>
                </a:solidFill>
              </a:rPr>
              <a:t>You might want to book a bit of the piazza/plaza during freshers week to hand out leaflets and try and get more members</a:t>
            </a:r>
          </a:p>
          <a:p>
            <a:pPr marL="457200" lvl="0" indent="-323850" rtl="0">
              <a:spcBef>
                <a:spcPts val="0"/>
              </a:spcBef>
              <a:buClr>
                <a:srgbClr val="000000"/>
              </a:buClr>
              <a:buSzPct val="100000"/>
            </a:pPr>
            <a:r>
              <a:rPr lang="en" sz="1400" dirty="0">
                <a:solidFill>
                  <a:srgbClr val="000000"/>
                </a:solidFill>
              </a:rPr>
              <a:t>Collaborate with other societies! Send each other's stuff to both sets of members</a:t>
            </a:r>
          </a:p>
        </p:txBody>
      </p:sp>
    </p:spTree>
  </p:cSld>
  <p:clrMapOvr>
    <a:masterClrMapping/>
  </p:clrMapOvr>
  <p:transition spd="slow">
    <p:cut/>
  </p:transition>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1306</Words>
  <Application>Microsoft Office PowerPoint</Application>
  <PresentationFormat>On-screen Show (16:9)</PresentationFormat>
  <Paragraphs>103</Paragraphs>
  <Slides>21</Slides>
  <Notes>21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21</vt:i4>
      </vt:variant>
    </vt:vector>
  </HeadingPairs>
  <TitlesOfParts>
    <vt:vector size="26" baseType="lpstr">
      <vt:lpstr>Arial</vt:lpstr>
      <vt:lpstr>Roboto</vt:lpstr>
      <vt:lpstr>Roboto Slab</vt:lpstr>
      <vt:lpstr>simple-light-2</vt:lpstr>
      <vt:lpstr>marina</vt:lpstr>
      <vt:lpstr>SocsFed: Publicity/Marketing Officer Training</vt:lpstr>
      <vt:lpstr>Contents</vt:lpstr>
      <vt:lpstr>Your Role and Responsibility</vt:lpstr>
      <vt:lpstr>Different Roles</vt:lpstr>
      <vt:lpstr>How to Advertise Events on Campus</vt:lpstr>
      <vt:lpstr>How the SU can help</vt:lpstr>
      <vt:lpstr>Poster/Screen Strategy</vt:lpstr>
      <vt:lpstr>Activity: How are you going to utilise the screens on campus?</vt:lpstr>
      <vt:lpstr>Summer/Freshers Week Strategy</vt:lpstr>
      <vt:lpstr>How to Engage Your Members</vt:lpstr>
      <vt:lpstr>How to Up Your Social Media Game - Facebook</vt:lpstr>
      <vt:lpstr>How to Up Your Social Media Game - Twitter</vt:lpstr>
      <vt:lpstr>How to Up Your Social Media Game - Snapchat</vt:lpstr>
      <vt:lpstr>How to Up Your Social Media Game - Snapchat Filters</vt:lpstr>
      <vt:lpstr>How to Up Your Social Media Game - Instagram</vt:lpstr>
      <vt:lpstr>PowerPoint Presentation</vt:lpstr>
      <vt:lpstr>Activity: You Social Media Strategy</vt:lpstr>
      <vt:lpstr>The Importance of Planning</vt:lpstr>
      <vt:lpstr>Go and plan your next 12 months with your exec teams! Once you know what events you'll be putting on, you can start designing and marketing them!</vt:lpstr>
      <vt:lpstr>Key Skills for a Publicity/Marketing Officer</vt:lpstr>
      <vt:lpstr>Any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SocsFed: Publicity/Marketing Officer Training</dc:title>
  <cp:lastModifiedBy>George Creasy</cp:lastModifiedBy>
  <cp:revision>1</cp:revision>
  <dcterms:modified xsi:type="dcterms:W3CDTF">2016-03-18T13:31:24Z</dcterms:modified>
</cp:coreProperties>
</file>