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8" r:id="rId4"/>
    <p:sldId id="257" r:id="rId5"/>
    <p:sldId id="270" r:id="rId6"/>
    <p:sldId id="279" r:id="rId7"/>
    <p:sldId id="273" r:id="rId8"/>
    <p:sldId id="260" r:id="rId9"/>
    <p:sldId id="261" r:id="rId10"/>
    <p:sldId id="274" r:id="rId11"/>
    <p:sldId id="259" r:id="rId12"/>
    <p:sldId id="275" r:id="rId13"/>
    <p:sldId id="267" r:id="rId14"/>
    <p:sldId id="266" r:id="rId15"/>
    <p:sldId id="276" r:id="rId16"/>
    <p:sldId id="277" r:id="rId17"/>
    <p:sldId id="280" r:id="rId18"/>
    <p:sldId id="281" r:id="rId19"/>
    <p:sldId id="262" r:id="rId20"/>
    <p:sldId id="268" r:id="rId21"/>
    <p:sldId id="263" r:id="rId22"/>
    <p:sldId id="26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C1D5"/>
    <a:srgbClr val="67B9CF"/>
    <a:srgbClr val="2C8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98" y="-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C981-72A3-43E0-80C6-EFC273A45017}" type="datetimeFigureOut">
              <a:rPr lang="en-GB" smtClean="0"/>
              <a:t>12/10/2015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4F53-A3EF-4518-AF27-10B13D036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C981-72A3-43E0-80C6-EFC273A45017}" type="datetimeFigureOut">
              <a:rPr lang="en-GB" smtClean="0"/>
              <a:t>12/10/2015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4F53-A3EF-4518-AF27-10B13D036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499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C981-72A3-43E0-80C6-EFC273A45017}" type="datetimeFigureOut">
              <a:rPr lang="en-GB" smtClean="0"/>
              <a:t>12/10/2015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4F53-A3EF-4518-AF27-10B13D036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17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C981-72A3-43E0-80C6-EFC273A45017}" type="datetimeFigureOut">
              <a:rPr lang="en-GB" smtClean="0"/>
              <a:t>12/10/2015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4F53-A3EF-4518-AF27-10B13D036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689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C981-72A3-43E0-80C6-EFC273A45017}" type="datetimeFigureOut">
              <a:rPr lang="en-GB" smtClean="0"/>
              <a:t>12/10/2015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4F53-A3EF-4518-AF27-10B13D036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32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C981-72A3-43E0-80C6-EFC273A45017}" type="datetimeFigureOut">
              <a:rPr lang="en-GB" smtClean="0"/>
              <a:t>12/10/2015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4F53-A3EF-4518-AF27-10B13D036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536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C981-72A3-43E0-80C6-EFC273A45017}" type="datetimeFigureOut">
              <a:rPr lang="en-GB" smtClean="0"/>
              <a:t>12/10/2015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4F53-A3EF-4518-AF27-10B13D036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884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C981-72A3-43E0-80C6-EFC273A45017}" type="datetimeFigureOut">
              <a:rPr lang="en-GB" smtClean="0"/>
              <a:t>12/10/2015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4F53-A3EF-4518-AF27-10B13D036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27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C981-72A3-43E0-80C6-EFC273A45017}" type="datetimeFigureOut">
              <a:rPr lang="en-GB" smtClean="0"/>
              <a:t>12/10/2015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4F53-A3EF-4518-AF27-10B13D036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619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C981-72A3-43E0-80C6-EFC273A45017}" type="datetimeFigureOut">
              <a:rPr lang="en-GB" smtClean="0"/>
              <a:t>12/10/2015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4F53-A3EF-4518-AF27-10B13D036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192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C981-72A3-43E0-80C6-EFC273A45017}" type="datetimeFigureOut">
              <a:rPr lang="en-GB" smtClean="0"/>
              <a:t>12/10/2015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4F53-A3EF-4518-AF27-10B13D036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520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C8EA2"/>
            </a:gs>
            <a:gs pos="50000">
              <a:srgbClr val="67B9CF"/>
            </a:gs>
            <a:gs pos="100000">
              <a:srgbClr val="79C1D5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9C981-72A3-43E0-80C6-EFC273A45017}" type="datetimeFigureOut">
              <a:rPr lang="en-GB" smtClean="0"/>
              <a:t>12/10/2015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04F53-A3EF-4518-AF27-10B13D036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336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Jenny.Luciano@warwicksu.com" TargetMode="External"/><Relationship Id="rId2" Type="http://schemas.openxmlformats.org/officeDocument/2006/relationships/hyperlink" Target="mailto:Hollie.Kiely@warwicksu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Megan.Digweed-Davies@warwicksu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ticketing@warwicksu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Organising Balls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286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Security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Security is COMPULSORY</a:t>
            </a:r>
          </a:p>
          <a:p>
            <a:pPr marL="0" indent="0">
              <a:buNone/>
            </a:pPr>
            <a:endParaRPr lang="en-GB" sz="24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The venue may provide this</a:t>
            </a:r>
          </a:p>
          <a:p>
            <a:pPr marL="0" indent="0">
              <a:buNone/>
            </a:pPr>
            <a:endParaRPr lang="en-GB" sz="24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If not, the SU can book door staff: 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Roughly £15 per hour per person, £15 fuel charge + VAT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bg1"/>
                </a:solidFill>
                <a:latin typeface="Franklin Gothic Book" panose="020B0503020102020204" pitchFamily="34" charset="0"/>
              </a:rPr>
              <a:t>M</a:t>
            </a: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inimum of 2 door staff required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Need to book including 15 minutes either side of required time</a:t>
            </a:r>
            <a:endParaRPr lang="en-GB" sz="24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5446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Booking Accommodation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Some venues can offer overnight stays for guests</a:t>
            </a:r>
          </a:p>
          <a:p>
            <a:pPr marL="0" indent="0">
              <a:buNone/>
            </a:pPr>
            <a:endParaRPr lang="en-GB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Worth checking for Alumni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Can set up tickets through the SU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6764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Contracts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Contracts are to be checked by the ball organisers and then signed by the Student Activities Manager 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The SU signs the contracts on your behalf as long as you’re happy with them! 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662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Booking Transport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>
                <a:solidFill>
                  <a:schemeClr val="bg1"/>
                </a:solidFill>
                <a:latin typeface="Franklin Gothic Book" panose="020B0503020102020204" pitchFamily="34" charset="0"/>
              </a:rPr>
              <a:t>For transport bookings: 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bg1"/>
                </a:solidFill>
                <a:latin typeface="Franklin Gothic Book" panose="020B0503020102020204" pitchFamily="34" charset="0"/>
              </a:rPr>
              <a:t>Sports Clubs Contact: </a:t>
            </a:r>
            <a:r>
              <a:rPr lang="en-GB" sz="2400" dirty="0">
                <a:solidFill>
                  <a:schemeClr val="bg1"/>
                </a:solidFill>
                <a:latin typeface="Franklin Gothic Book" panose="020B0503020102020204" pitchFamily="34" charset="0"/>
                <a:hlinkClick r:id="rId2"/>
              </a:rPr>
              <a:t>Hollie.Kiely@warwicksu.com</a:t>
            </a:r>
            <a:r>
              <a:rPr lang="en-GB" sz="2400" dirty="0">
                <a:solidFill>
                  <a:schemeClr val="bg1"/>
                </a:solidFill>
                <a:latin typeface="Franklin Gothic Book" panose="020B0503020102020204" pitchFamily="34" charset="0"/>
              </a:rPr>
              <a:t> 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bg1"/>
                </a:solidFill>
                <a:latin typeface="Franklin Gothic Book" panose="020B0503020102020204" pitchFamily="34" charset="0"/>
              </a:rPr>
              <a:t>Societies Contact: </a:t>
            </a:r>
            <a:r>
              <a:rPr lang="en-GB" sz="2400" dirty="0">
                <a:solidFill>
                  <a:schemeClr val="bg1"/>
                </a:solidFill>
                <a:latin typeface="Franklin Gothic Book" panose="020B0503020102020204" pitchFamily="34" charset="0"/>
                <a:hlinkClick r:id="rId3"/>
              </a:rPr>
              <a:t>Jenny.Luciano@warwicksu.com</a:t>
            </a:r>
            <a:r>
              <a:rPr lang="en-GB" sz="2400" dirty="0">
                <a:solidFill>
                  <a:schemeClr val="bg1"/>
                </a:solidFill>
                <a:latin typeface="Franklin Gothic Book" panose="020B0503020102020204" pitchFamily="34" charset="0"/>
              </a:rPr>
              <a:t> </a:t>
            </a:r>
          </a:p>
          <a:p>
            <a:pPr marL="0" indent="0">
              <a:buNone/>
            </a:pPr>
            <a:endParaRPr lang="en-GB" sz="24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We’d recommend going through the SU as we have a transport supplier and you can pay after the event</a:t>
            </a:r>
          </a:p>
          <a:p>
            <a:pPr marL="0" indent="0">
              <a:buNone/>
            </a:pPr>
            <a:endParaRPr lang="en-GB" sz="24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You can find a private company, however we will not be able to help if something goes wrong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0431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Booking Entertainment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Ensure that any entertainment booked is either from a Limited company or the individual has a Unique Taxpayer Reference (UTR) number – payment can’t be processed until this is confirmed</a:t>
            </a:r>
          </a:p>
          <a:p>
            <a:pPr marL="0" indent="0">
              <a:buNone/>
            </a:pPr>
            <a:endParaRPr lang="en-GB" sz="28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NO CASH IN HAND</a:t>
            </a:r>
          </a:p>
          <a:p>
            <a:pPr marL="0" indent="0">
              <a:buNone/>
            </a:pPr>
            <a:endParaRPr lang="en-GB" sz="28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800" dirty="0" err="1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Photobooths</a:t>
            </a: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,  Casinos, Chocolate Fountains may require Public Liability documents for the venue</a:t>
            </a:r>
          </a:p>
          <a:p>
            <a:pPr marL="0" indent="0">
              <a:buNone/>
            </a:pPr>
            <a:endParaRPr lang="en-GB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6613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Hiring Equipment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DJ equipment, PA systems, etc. can be hired from the Facilities Department at the SU if needed and can provide you with quotes</a:t>
            </a:r>
          </a:p>
          <a:p>
            <a:pPr marL="0" indent="0">
              <a:buNone/>
            </a:pPr>
            <a:endParaRPr lang="en-GB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Other options include </a:t>
            </a:r>
            <a:r>
              <a:rPr lang="en-GB" dirty="0" err="1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RaW</a:t>
            </a:r>
            <a:r>
              <a:rPr lang="en-GB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 &amp; Tech Crew</a:t>
            </a:r>
          </a:p>
          <a:p>
            <a:pPr marL="0" indent="0">
              <a:buNone/>
            </a:pPr>
            <a:endParaRPr lang="en-GB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89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Hiring Equipment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DJ equipment, PA systems, etc. can be hired from the Facilities Department at the SU if needed and can provide you with quotes</a:t>
            </a:r>
          </a:p>
          <a:p>
            <a:pPr marL="0" indent="0">
              <a:buNone/>
            </a:pPr>
            <a:endParaRPr lang="en-GB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Other options include </a:t>
            </a:r>
            <a:r>
              <a:rPr lang="en-GB" dirty="0" err="1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RaW</a:t>
            </a:r>
            <a:r>
              <a:rPr lang="en-GB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 &amp; Tech Crew</a:t>
            </a:r>
          </a:p>
          <a:p>
            <a:pPr marL="0" indent="0">
              <a:buNone/>
            </a:pPr>
            <a:endParaRPr lang="en-GB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3695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Advertising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Only do this once the event has been approved by the SU! 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DON’T pay deposits to any venues until everything has been signed off, otherwise you risk losing your deposit! 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You cannot sell any tickets or spend money until we’ve approved everything</a:t>
            </a:r>
          </a:p>
          <a:p>
            <a:pPr marL="0" indent="0">
              <a:buNone/>
            </a:pPr>
            <a:endParaRPr lang="en-GB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42246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Payment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Money from ticket sales will be deposited straight into your club/society account and you can use this to pay for the ball</a:t>
            </a:r>
          </a:p>
          <a:p>
            <a:pPr marL="0" indent="0">
              <a:buNone/>
            </a:pPr>
            <a:endParaRPr lang="en-GB" sz="28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Large Payments (Venue Deposits, etc.) – Complete a Money Request Form and attach the invoice, which can be paid via BACS or the SU Credit Card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Smaller Payments can be paid by yourself and then reimbursed at a later date</a:t>
            </a:r>
          </a:p>
          <a:p>
            <a:pPr marL="0" indent="0">
              <a:buNone/>
            </a:pPr>
            <a:endParaRPr lang="en-GB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GB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23772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Health &amp; Safety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There must be at least one person responsible for safety</a:t>
            </a:r>
          </a:p>
          <a:p>
            <a:pPr marL="0" indent="0">
              <a:buNone/>
            </a:pPr>
            <a:endParaRPr lang="en-GB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There also needs to be at least one person who is First-Aid trained</a:t>
            </a: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524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Procedures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Please make sure you follow the SU procedures when planning a Ball</a:t>
            </a:r>
          </a:p>
          <a:p>
            <a:pPr marL="0" indent="0">
              <a:buNone/>
            </a:pPr>
            <a:endParaRPr lang="en-GB" sz="28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This is to ensure that all bases are covered!</a:t>
            </a:r>
          </a:p>
          <a:p>
            <a:pPr marL="0" indent="0">
              <a:buNone/>
            </a:pPr>
            <a:endParaRPr lang="en-GB" sz="28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We need to be kept in the loop in case anything goes wrong as we won’t be able to help if we aren’t in the know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15060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Contact Details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Email: </a:t>
            </a: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  <a:hlinkClick r:id="rId2"/>
              </a:rPr>
              <a:t>Megan.Digweed-Davies@warwicksu.com</a:t>
            </a:r>
            <a:endParaRPr lang="en-GB" sz="28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Facebook: Meg Societies Coordinator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Phone: 024 765 72751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Book a meeting and see me in person.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/>
            </a:r>
            <a:b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</a:b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If you have any queries, or need any advice, please don’t hesitate to get in touch!</a:t>
            </a:r>
          </a:p>
          <a:p>
            <a:pPr marL="0" indent="0">
              <a:buNone/>
            </a:pPr>
            <a:endParaRPr lang="en-GB" sz="28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GB" sz="28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93889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Important Deadlines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Any Balls this term: </a:t>
            </a:r>
            <a:r>
              <a:rPr lang="en-GB" sz="2800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ASAP if you haven’t already handed a Planning Pack in!</a:t>
            </a:r>
          </a:p>
          <a:p>
            <a:pPr marL="0" indent="0">
              <a:buNone/>
            </a:pPr>
            <a:endParaRPr lang="en-GB" sz="28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Balls Terms 2 &amp; 3: </a:t>
            </a:r>
            <a:r>
              <a:rPr lang="en-GB" sz="2800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Week 8 Term 1</a:t>
            </a:r>
          </a:p>
          <a:p>
            <a:pPr marL="0" indent="0">
              <a:buNone/>
            </a:pPr>
            <a:endParaRPr lang="en-GB" sz="28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See me after this session if you have any issues, you’re more than welcome to send them in earlier if you’re really organised!</a:t>
            </a:r>
            <a:endParaRPr lang="en-GB" sz="28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4144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Emergency Contacts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en-GB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Gerard Henry (Student Activities Manager)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George Creasy (Societies Officer)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Alex Roberts (Sports Officer)</a:t>
            </a:r>
          </a:p>
          <a:p>
            <a:pPr marL="0" indent="0">
              <a:spcBef>
                <a:spcPts val="600"/>
              </a:spcBef>
              <a:buNone/>
            </a:pPr>
            <a:endParaRPr lang="en-GB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GB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If something goes wrong, please call us, no matter what time it is! </a:t>
            </a:r>
            <a:endParaRPr lang="en-GB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0091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Before You Start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Check previous years’ attendance and budget</a:t>
            </a:r>
          </a:p>
          <a:p>
            <a:pPr marL="0" indent="0">
              <a:buNone/>
            </a:pPr>
            <a:endParaRPr lang="en-GB" sz="28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Think of numbers, themes, etc. </a:t>
            </a:r>
          </a:p>
          <a:p>
            <a:pPr marL="0" indent="0">
              <a:buNone/>
            </a:pPr>
            <a:endParaRPr lang="en-GB" sz="28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Check previous years’ ticket prices </a:t>
            </a:r>
          </a:p>
          <a:p>
            <a:pPr marL="0" indent="0">
              <a:buNone/>
            </a:pPr>
            <a:endParaRPr lang="en-GB" sz="28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There needs to be an 80/20 member to non-member ratio – Try to push membership!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6276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Documentation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Event Planning Pack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Financial Planner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Risk Assessment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Event Ticketing Form</a:t>
            </a:r>
          </a:p>
          <a:p>
            <a:pPr marL="0" indent="0">
              <a:buNone/>
            </a:pPr>
            <a:endParaRPr lang="en-GB" sz="28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All of these can be found on the Exec Resources section of the SU Website – We will not approve a Ball unless all the forms have been passed</a:t>
            </a:r>
            <a:endParaRPr lang="en-GB" sz="28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6557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Forms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Event Planning Pack </a:t>
            </a: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– Ensure you have last year’s attendance and budget. Also, the more information we have in the first instance, the better! 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 </a:t>
            </a:r>
          </a:p>
          <a:p>
            <a:pPr marL="0" indent="0">
              <a:buNone/>
            </a:pPr>
            <a:r>
              <a:rPr lang="en-GB" sz="2800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Financial Planner </a:t>
            </a: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– It’s better to over estimate than under! </a:t>
            </a:r>
            <a:endParaRPr lang="en-GB" sz="28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GB" sz="28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800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Risk Assessment </a:t>
            </a: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– This is very important, please make sure you fill this out comprehensively</a:t>
            </a:r>
          </a:p>
          <a:p>
            <a:pPr marL="0" indent="0">
              <a:buNone/>
            </a:pPr>
            <a:endParaRPr lang="en-GB" sz="28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3005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Pricing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Use the financial planner to find an optimal price for tickets</a:t>
            </a:r>
          </a:p>
          <a:p>
            <a:pPr marL="0" indent="0">
              <a:buNone/>
            </a:pPr>
            <a:endParaRPr lang="en-GB" sz="28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Ensure all costs are covered and you break even at roughly 65%! </a:t>
            </a:r>
          </a:p>
          <a:p>
            <a:pPr marL="0" indent="0">
              <a:buNone/>
            </a:pPr>
            <a:endParaRPr lang="en-GB" sz="28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You can have member/non-member tickets</a:t>
            </a: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813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Ticketing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Email ticketing forms to: </a:t>
            </a: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  <a:hlinkClick r:id="rId2"/>
              </a:rPr>
              <a:t>ticketing@warwicksu.com</a:t>
            </a:r>
            <a:endParaRPr lang="en-GB" sz="24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GB" sz="24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Ensure that the event has been set up – There’s a How To guide on the SU Website</a:t>
            </a:r>
          </a:p>
          <a:p>
            <a:pPr marL="0" indent="0">
              <a:buNone/>
            </a:pPr>
            <a:endParaRPr lang="en-GB" sz="24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Please give 5 days notice as I get LOADS through for all events</a:t>
            </a:r>
          </a:p>
          <a:p>
            <a:pPr marL="0" indent="0">
              <a:buNone/>
            </a:pPr>
            <a:endParaRPr lang="en-GB" sz="24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I can set up Deposit tickets so that you can pay venues</a:t>
            </a:r>
          </a:p>
          <a:p>
            <a:pPr marL="0" indent="0">
              <a:buNone/>
            </a:pPr>
            <a:endParaRPr lang="en-GB" sz="28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GB" sz="28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909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Venues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I will be sending out a comprehensive list of venues in the surrounding area with basic details</a:t>
            </a:r>
          </a:p>
          <a:p>
            <a:pPr marL="0" indent="0">
              <a:buNone/>
            </a:pPr>
            <a:endParaRPr lang="en-GB" sz="28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You don’t have to use these venues, but it’s there for you information </a:t>
            </a:r>
          </a:p>
          <a:p>
            <a:pPr marL="0" indent="0">
              <a:buNone/>
            </a:pPr>
            <a:endParaRPr lang="en-GB" sz="28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It’s worth going to visit the venues! </a:t>
            </a: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2130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Alcohol</a:t>
            </a:r>
            <a:endParaRPr lang="en-GB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No spirits can be provided for guests</a:t>
            </a:r>
          </a:p>
          <a:p>
            <a:pPr marL="0" indent="0">
              <a:buNone/>
            </a:pPr>
            <a:endParaRPr lang="en-GB" sz="24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For drinks provided within the ticket price: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SU Policy of 1 arrival drink per person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Maximum of 3 bottles of wine per table</a:t>
            </a:r>
          </a:p>
          <a:p>
            <a:pPr marL="0" indent="0">
              <a:buNone/>
            </a:pPr>
            <a:endParaRPr lang="en-GB" sz="24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It is recommended that the drinks are NOT included in the contract. They can be added in at a later date once the tickets have been sold in order that no losses are made if it is difficult to make up numbers. </a:t>
            </a:r>
            <a:endParaRPr lang="en-GB" sz="24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4229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917</Words>
  <Application>Microsoft Office PowerPoint</Application>
  <PresentationFormat>On-screen Show (4:3)</PresentationFormat>
  <Paragraphs>129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Organising Balls</vt:lpstr>
      <vt:lpstr>Procedures</vt:lpstr>
      <vt:lpstr>Before You Start</vt:lpstr>
      <vt:lpstr>Documentation</vt:lpstr>
      <vt:lpstr>Forms</vt:lpstr>
      <vt:lpstr>Pricing</vt:lpstr>
      <vt:lpstr>Ticketing</vt:lpstr>
      <vt:lpstr>Venues</vt:lpstr>
      <vt:lpstr>Alcohol</vt:lpstr>
      <vt:lpstr>Security</vt:lpstr>
      <vt:lpstr>Booking Accommodation</vt:lpstr>
      <vt:lpstr>Contracts</vt:lpstr>
      <vt:lpstr>Booking Transport</vt:lpstr>
      <vt:lpstr>Booking Entertainment</vt:lpstr>
      <vt:lpstr>Hiring Equipment</vt:lpstr>
      <vt:lpstr>Hiring Equipment</vt:lpstr>
      <vt:lpstr>Advertising</vt:lpstr>
      <vt:lpstr>Payment</vt:lpstr>
      <vt:lpstr>Health &amp; Safety</vt:lpstr>
      <vt:lpstr>Contact Details</vt:lpstr>
      <vt:lpstr>Important Deadlines</vt:lpstr>
      <vt:lpstr>Emergency Contacts</vt:lpstr>
    </vt:vector>
  </TitlesOfParts>
  <Company>WarwickSU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Organising Trips &amp; Tours</dc:title>
  <dc:creator>Megan Digweed-Davies</dc:creator>
  <cp:lastModifiedBy>Megan Digweed-Davies</cp:lastModifiedBy>
  <cp:revision>22</cp:revision>
  <dcterms:created xsi:type="dcterms:W3CDTF">2015-10-12T07:22:25Z</dcterms:created>
  <dcterms:modified xsi:type="dcterms:W3CDTF">2015-10-12T11:35:58Z</dcterms:modified>
</cp:coreProperties>
</file>