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Roboto Slab" panose="020B0604020202020204" charset="0"/>
      <p:regular r:id="rId59"/>
      <p:bold r:id="rId60"/>
    </p:embeddedFont>
    <p:embeddedFont>
      <p:font typeface="Roboto"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9D56464-7203-49B5-A664-F20248DB4D79}">
  <a:tblStyle styleId="{F9D56464-7203-49B5-A664-F20248DB4D7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3" d="100"/>
          <a:sy n="103" d="100"/>
        </p:scale>
        <p:origin x="-81"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103059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what makes the SU such an incredible place to work - the rate of progress, the rate of growth, it is unlike anything seen anywhere else because of the nature of how it is run.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Drama society putting on plays</a:t>
            </a: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RaW have a very good one online on their website - check that out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WIDS example?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399"/>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65" name="Shape 65"/>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6" name="Shape 6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7" name="Shape 7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4" name="Shape 8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5" name="Shape 8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88" name="Shape 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9"/>
        <p:cNvGrpSpPr/>
        <p:nvPr/>
      </p:nvGrpSpPr>
      <p:grpSpPr>
        <a:xfrm>
          <a:off x="0" y="0"/>
          <a:ext cx="0" cy="0"/>
          <a:chOff x="0" y="0"/>
          <a:chExt cx="0" cy="0"/>
        </a:xfrm>
      </p:grpSpPr>
      <p:sp>
        <p:nvSpPr>
          <p:cNvPr id="90" name="Shape 90"/>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1" name="Shape 91"/>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92" name="Shape 92"/>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3" name="Shape 93"/>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7" name="Shape 9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00" name="Shape 100"/>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1" name="Shape 10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8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899" cy="30788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899" cy="30788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7999"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199" cy="1506299"/>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799"/>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61" name="Shape 61"/>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62" name="Shape 62"/>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www.warwicksu.com/execresource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www.warwicksu.com/societies/execresourc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studentactivities@warwicksu.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hyperlink" Target="http://www.warwicksu.com/democracy/howitworks/execs/funding/"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mailto:democracy@warwicksu.com" TargetMode="External"/><Relationship Id="rId4" Type="http://schemas.openxmlformats.org/officeDocument/2006/relationships/hyperlink" Target="mailto:societies@warwicksu.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2.warwick.ac.uk/services/vco/vc/studentsupport/" TargetMode="External"/><Relationship Id="rId7"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http://www2.warwick.ac.uk/insite/topic/teachinglearning/rootes/" TargetMode="External"/><Relationship Id="rId5" Type="http://schemas.openxmlformats.org/officeDocument/2006/relationships/hyperlink" Target="http://www2.warwick.ac.uk/study/international/students/goglobal/grant/" TargetMode="External"/><Relationship Id="rId4" Type="http://schemas.openxmlformats.org/officeDocument/2006/relationships/hyperlink" Target="http://www2.warwick.ac.uk/giving/thanks/stories/opportunity-fund/opportunityfun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societies@warwicksu.com"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hyperlink" Target="mailto:exec@tv.warwick.ac.uk" TargetMode="External"/><Relationship Id="rId3" Type="http://schemas.openxmlformats.org/officeDocument/2006/relationships/hyperlink" Target="mailto:holly.smith@warwicksu.com" TargetMode="External"/><Relationship Id="rId7" Type="http://schemas.openxmlformats.org/officeDocument/2006/relationships/hyperlink" Target="mailto:marketing@radio.warwick.ac.uk"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hyperlink" Target="mailto:news@theboar.org" TargetMode="External"/><Relationship Id="rId5" Type="http://schemas.openxmlformats.org/officeDocument/2006/relationships/hyperlink" Target="mailto:sales@theboar.org" TargetMode="External"/><Relationship Id="rId10" Type="http://schemas.openxmlformats.org/officeDocument/2006/relationships/image" Target="../media/image3.png"/><Relationship Id="rId4" Type="http://schemas.openxmlformats.org/officeDocument/2006/relationships/hyperlink" Target="mailto:outdoorscreens@warwicksu.com" TargetMode="External"/><Relationship Id="rId9" Type="http://schemas.openxmlformats.org/officeDocument/2006/relationships/hyperlink" Target="mailto:advertising@filmsoc.warwick.ac.uk"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lesley.shortland@warwicksu.com" TargetMode="External"/><Relationship Id="rId7" Type="http://schemas.openxmlformats.org/officeDocument/2006/relationships/hyperlink" Target="http://www2.warwick.ac.uk/fac/cross_fac/iatl/resources/spaces/"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hyperlink" Target="https://www2.warwick.ac.uk/services/retail/piazza/application/" TargetMode="External"/><Relationship Id="rId5" Type="http://schemas.openxmlformats.org/officeDocument/2006/relationships/hyperlink" Target="mailto:sportsales@warwick.ac.uk" TargetMode="External"/><Relationship Id="rId4" Type="http://schemas.openxmlformats.org/officeDocument/2006/relationships/hyperlink" Target="http://www.go.warwick.ac.uk/roombookin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document/d/1dJ9Gk15aYCiFYwY8NXPfWg2csASG9qX_1aeTpPbSlg4/edit?usp=sharin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lgn="ctr">
              <a:spcBef>
                <a:spcPts val="0"/>
              </a:spcBef>
              <a:buNone/>
            </a:pPr>
            <a:r>
              <a:rPr lang="en">
                <a:solidFill>
                  <a:srgbClr val="000000"/>
                </a:solidFill>
              </a:rPr>
              <a:t>Exec Handover Day Introduction</a:t>
            </a:r>
          </a:p>
        </p:txBody>
      </p:sp>
      <p:sp>
        <p:nvSpPr>
          <p:cNvPr id="109" name="Shape 109"/>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lgn="ctr" rtl="0">
              <a:spcBef>
                <a:spcPts val="0"/>
              </a:spcBef>
              <a:buNone/>
            </a:pPr>
            <a:r>
              <a:rPr lang="en">
                <a:solidFill>
                  <a:srgbClr val="000000"/>
                </a:solidFill>
              </a:rPr>
              <a:t>George Creasy</a:t>
            </a:r>
          </a:p>
          <a:p>
            <a:pPr lvl="0" algn="ctr" rtl="0">
              <a:spcBef>
                <a:spcPts val="0"/>
              </a:spcBef>
              <a:buNone/>
            </a:pPr>
            <a:r>
              <a:rPr lang="en">
                <a:solidFill>
                  <a:srgbClr val="000000"/>
                </a:solidFill>
              </a:rPr>
              <a:t>Societies Officer</a:t>
            </a:r>
          </a:p>
          <a:p>
            <a:pPr lvl="0" algn="l">
              <a:spcBef>
                <a:spcPts val="0"/>
              </a:spcBef>
              <a:buNone/>
            </a:pPr>
            <a:endParaRPr>
              <a:solidFill>
                <a:srgbClr val="000000"/>
              </a:solidFill>
            </a:endParaRPr>
          </a:p>
        </p:txBody>
      </p:sp>
      <p:pic>
        <p:nvPicPr>
          <p:cNvPr id="110" name="Shape 110"/>
          <p:cNvPicPr preferRelativeResize="0"/>
          <p:nvPr/>
        </p:nvPicPr>
        <p:blipFill rotWithShape="1">
          <a:blip r:embed="rId3">
            <a:alphaModFix/>
          </a:blip>
          <a:srcRect/>
          <a:stretch/>
        </p:blipFill>
        <p:spPr>
          <a:xfrm>
            <a:off x="4099201" y="4118226"/>
            <a:ext cx="945600" cy="967800"/>
          </a:xfrm>
          <a:prstGeom prst="rect">
            <a:avLst/>
          </a:prstGeom>
          <a:noFill/>
          <a:ln>
            <a:noFill/>
          </a:ln>
        </p:spPr>
      </p:pic>
      <p:pic>
        <p:nvPicPr>
          <p:cNvPr id="111" name="Shape 111"/>
          <p:cNvPicPr preferRelativeResize="0"/>
          <p:nvPr/>
        </p:nvPicPr>
        <p:blipFill>
          <a:blip r:embed="rId4">
            <a:alphaModFix/>
          </a:blip>
          <a:stretch>
            <a:fillRect/>
          </a:stretch>
        </p:blipFill>
        <p:spPr>
          <a:xfrm>
            <a:off x="87125" y="4118275"/>
            <a:ext cx="1457350" cy="967799"/>
          </a:xfrm>
          <a:prstGeom prst="rect">
            <a:avLst/>
          </a:prstGeom>
          <a:noFill/>
          <a:ln>
            <a:noFill/>
          </a:ln>
        </p:spPr>
      </p:pic>
      <p:pic>
        <p:nvPicPr>
          <p:cNvPr id="112" name="Shape 112"/>
          <p:cNvPicPr preferRelativeResize="0"/>
          <p:nvPr/>
        </p:nvPicPr>
        <p:blipFill>
          <a:blip r:embed="rId5">
            <a:alphaModFix/>
          </a:blip>
          <a:stretch>
            <a:fillRect/>
          </a:stretch>
        </p:blipFill>
        <p:spPr>
          <a:xfrm>
            <a:off x="7873173" y="4118225"/>
            <a:ext cx="1111166" cy="9677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What Makes Warwick Societies so Great?</a:t>
            </a:r>
          </a:p>
        </p:txBody>
      </p:sp>
      <p:sp>
        <p:nvSpPr>
          <p:cNvPr id="193" name="Shape 193"/>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r>
              <a:rPr lang="en" sz="1600" dirty="0">
                <a:solidFill>
                  <a:srgbClr val="000000"/>
                </a:solidFill>
                <a:latin typeface="Arial"/>
                <a:ea typeface="Arial"/>
                <a:cs typeface="Arial"/>
                <a:sym typeface="Arial"/>
              </a:rPr>
              <a:t>DISCLAIMER: This is only my theory.</a:t>
            </a:r>
          </a:p>
          <a:p>
            <a:pPr marL="457200" lvl="0" indent="-228600" rtl="0">
              <a:spcBef>
                <a:spcPts val="0"/>
              </a:spcBef>
              <a:spcAft>
                <a:spcPts val="1000"/>
              </a:spcAft>
              <a:buClr>
                <a:srgbClr val="000000"/>
              </a:buClr>
              <a:buFont typeface="Arial"/>
              <a:buAutoNum type="arabicPeriod"/>
            </a:pPr>
            <a:r>
              <a:rPr lang="en" sz="1600" dirty="0">
                <a:solidFill>
                  <a:srgbClr val="000000"/>
                </a:solidFill>
                <a:latin typeface="Arial"/>
                <a:ea typeface="Arial"/>
                <a:cs typeface="Arial"/>
                <a:sym typeface="Arial"/>
              </a:rPr>
              <a:t>We have the best students in the country - smart, innovative, dynamic, creative, talented. Basically: Book smart and real world smart.</a:t>
            </a:r>
          </a:p>
          <a:p>
            <a:pPr marL="457200" lvl="0" indent="-228600" rtl="0">
              <a:spcBef>
                <a:spcPts val="0"/>
              </a:spcBef>
              <a:spcAft>
                <a:spcPts val="1000"/>
              </a:spcAft>
              <a:buClr>
                <a:srgbClr val="000000"/>
              </a:buClr>
              <a:buFont typeface="Arial"/>
              <a:buAutoNum type="arabicPeriod"/>
            </a:pPr>
            <a:r>
              <a:rPr lang="en" sz="1600" dirty="0">
                <a:solidFill>
                  <a:srgbClr val="000000"/>
                </a:solidFill>
                <a:latin typeface="Arial"/>
                <a:ea typeface="Arial"/>
                <a:cs typeface="Arial"/>
                <a:sym typeface="Arial"/>
              </a:rPr>
              <a:t>Exec roles make you employable, and are hence very competitive, which means manifestos have to be better every year, which leads to incredible growth in what societies do.</a:t>
            </a:r>
          </a:p>
          <a:p>
            <a:pPr marL="457200" lvl="0" indent="-228600" rtl="0">
              <a:spcBef>
                <a:spcPts val="0"/>
              </a:spcBef>
              <a:spcAft>
                <a:spcPts val="1000"/>
              </a:spcAft>
              <a:buClr>
                <a:srgbClr val="000000"/>
              </a:buClr>
              <a:buFont typeface="Arial"/>
              <a:buAutoNum type="arabicPeriod"/>
            </a:pPr>
            <a:r>
              <a:rPr lang="en" sz="1600" dirty="0">
                <a:solidFill>
                  <a:srgbClr val="000000"/>
                </a:solidFill>
                <a:latin typeface="Arial"/>
                <a:ea typeface="Arial"/>
                <a:cs typeface="Arial"/>
                <a:sym typeface="Arial"/>
              </a:rPr>
              <a:t>We reinvest &gt;£65,000 of the SocsFed fees back into societies every single year (information on how to apply in the finance b/o session later)</a:t>
            </a:r>
          </a:p>
        </p:txBody>
      </p:sp>
      <p:pic>
        <p:nvPicPr>
          <p:cNvPr id="194" name="Shape 194"/>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95" name="Shape 195"/>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96" name="Shape 196"/>
          <p:cNvPicPr preferRelativeResize="0"/>
          <p:nvPr/>
        </p:nvPicPr>
        <p:blipFill>
          <a:blip r:embed="rId5">
            <a:alphaModFix/>
          </a:blip>
          <a:stretch>
            <a:fillRect/>
          </a:stretch>
        </p:blipFill>
        <p:spPr>
          <a:xfrm>
            <a:off x="7873173" y="4118225"/>
            <a:ext cx="1111166" cy="967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This is where you come in</a:t>
            </a:r>
          </a:p>
        </p:txBody>
      </p:sp>
      <p:sp>
        <p:nvSpPr>
          <p:cNvPr id="202" name="Shape 202"/>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What will you do with your year?</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It won't be easy - juggling a degree with an exec role is hard work - but it will pay off in the long term if you're willing to put in the work</a:t>
            </a:r>
          </a:p>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REMEMBER</a:t>
            </a:r>
            <a:r>
              <a:rPr lang="en">
                <a:solidFill>
                  <a:srgbClr val="000000"/>
                </a:solidFill>
                <a:latin typeface="Arial"/>
                <a:ea typeface="Arial"/>
                <a:cs typeface="Arial"/>
                <a:sym typeface="Arial"/>
              </a:rPr>
              <a:t>: </a:t>
            </a:r>
            <a:r>
              <a:rPr lang="en" u="sng">
                <a:solidFill>
                  <a:srgbClr val="000000"/>
                </a:solidFill>
                <a:latin typeface="Arial"/>
                <a:ea typeface="Arial"/>
                <a:cs typeface="Arial"/>
                <a:sym typeface="Arial"/>
              </a:rPr>
              <a:t>It's not all about numbers</a:t>
            </a:r>
            <a:r>
              <a:rPr lang="en">
                <a:solidFill>
                  <a:srgbClr val="000000"/>
                </a:solidFill>
                <a:latin typeface="Arial"/>
                <a:ea typeface="Arial"/>
                <a:cs typeface="Arial"/>
                <a:sym typeface="Arial"/>
              </a:rPr>
              <a:t> -  in fact we're at saturation point now where attendances aren't going to increase any more</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It's about </a:t>
            </a:r>
            <a:r>
              <a:rPr lang="en" b="1" i="1">
                <a:solidFill>
                  <a:srgbClr val="000000"/>
                </a:solidFill>
                <a:latin typeface="Arial"/>
                <a:ea typeface="Arial"/>
                <a:cs typeface="Arial"/>
                <a:sym typeface="Arial"/>
              </a:rPr>
              <a:t>quality</a:t>
            </a:r>
            <a:r>
              <a:rPr lang="en">
                <a:solidFill>
                  <a:srgbClr val="000000"/>
                </a:solidFill>
                <a:latin typeface="Arial"/>
                <a:ea typeface="Arial"/>
                <a:cs typeface="Arial"/>
                <a:sym typeface="Arial"/>
              </a:rPr>
              <a:t>, not </a:t>
            </a:r>
            <a:r>
              <a:rPr lang="en" b="1" i="1">
                <a:solidFill>
                  <a:srgbClr val="000000"/>
                </a:solidFill>
                <a:latin typeface="Arial"/>
                <a:ea typeface="Arial"/>
                <a:cs typeface="Arial"/>
                <a:sym typeface="Arial"/>
              </a:rPr>
              <a:t>quantity</a:t>
            </a:r>
            <a:r>
              <a:rPr lang="en">
                <a:solidFill>
                  <a:srgbClr val="000000"/>
                </a:solidFill>
                <a:latin typeface="Arial"/>
                <a:ea typeface="Arial"/>
                <a:cs typeface="Arial"/>
                <a:sym typeface="Arial"/>
              </a:rPr>
              <a:t>. Work hard, </a:t>
            </a:r>
            <a:r>
              <a:rPr lang="en" b="1" u="sng">
                <a:solidFill>
                  <a:srgbClr val="000000"/>
                </a:solidFill>
                <a:latin typeface="Arial"/>
                <a:ea typeface="Arial"/>
                <a:cs typeface="Arial"/>
                <a:sym typeface="Arial"/>
              </a:rPr>
              <a:t>collaborate</a:t>
            </a:r>
            <a:r>
              <a:rPr lang="en">
                <a:solidFill>
                  <a:srgbClr val="000000"/>
                </a:solidFill>
                <a:latin typeface="Arial"/>
                <a:ea typeface="Arial"/>
                <a:cs typeface="Arial"/>
                <a:sym typeface="Arial"/>
              </a:rPr>
              <a:t> and give your members real value for money, and an incredible student experience.</a:t>
            </a:r>
          </a:p>
          <a:p>
            <a:pPr marL="457200" lvl="0" indent="-228600" rtl="0">
              <a:spcBef>
                <a:spcPts val="0"/>
              </a:spcBef>
              <a:spcAft>
                <a:spcPts val="1000"/>
              </a:spcAft>
              <a:buClr>
                <a:srgbClr val="000000"/>
              </a:buClr>
              <a:buFont typeface="Arial"/>
            </a:pPr>
            <a:endParaRPr>
              <a:solidFill>
                <a:srgbClr val="000000"/>
              </a:solidFill>
              <a:latin typeface="Arial"/>
              <a:ea typeface="Arial"/>
              <a:cs typeface="Arial"/>
              <a:sym typeface="Arial"/>
            </a:endParaRPr>
          </a:p>
        </p:txBody>
      </p:sp>
      <p:pic>
        <p:nvPicPr>
          <p:cNvPr id="203" name="Shape 203"/>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204" name="Shape 204"/>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205" name="Shape 205"/>
          <p:cNvPicPr preferRelativeResize="0"/>
          <p:nvPr/>
        </p:nvPicPr>
        <p:blipFill>
          <a:blip r:embed="rId5">
            <a:alphaModFix/>
          </a:blip>
          <a:stretch>
            <a:fillRect/>
          </a:stretch>
        </p:blipFill>
        <p:spPr>
          <a:xfrm>
            <a:off x="7873173" y="4118225"/>
            <a:ext cx="1111166" cy="9677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09"/>
        <p:cNvGrpSpPr/>
        <p:nvPr/>
      </p:nvGrpSpPr>
      <p:grpSpPr>
        <a:xfrm>
          <a:off x="0" y="0"/>
          <a:ext cx="0" cy="0"/>
          <a:chOff x="0" y="0"/>
          <a:chExt cx="0" cy="0"/>
        </a:xfrm>
      </p:grpSpPr>
      <p:sp>
        <p:nvSpPr>
          <p:cNvPr id="210" name="Shape 210"/>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lgn="ctr" rtl="0">
              <a:spcBef>
                <a:spcPts val="0"/>
              </a:spcBef>
              <a:buNone/>
            </a:pPr>
            <a:r>
              <a:rPr lang="en">
                <a:solidFill>
                  <a:srgbClr val="000000"/>
                </a:solidFill>
              </a:rPr>
              <a:t>Building Blocks to a Successful Year</a:t>
            </a:r>
          </a:p>
        </p:txBody>
      </p:sp>
      <p:sp>
        <p:nvSpPr>
          <p:cNvPr id="211" name="Shape 211"/>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lgn="ctr" rtl="0">
              <a:spcBef>
                <a:spcPts val="0"/>
              </a:spcBef>
              <a:buNone/>
            </a:pPr>
            <a:r>
              <a:rPr lang="en">
                <a:solidFill>
                  <a:srgbClr val="000000"/>
                </a:solidFill>
              </a:rPr>
              <a:t>George Creasy</a:t>
            </a:r>
          </a:p>
          <a:p>
            <a:pPr lvl="0" algn="ctr" rtl="0">
              <a:spcBef>
                <a:spcPts val="0"/>
              </a:spcBef>
              <a:buNone/>
            </a:pPr>
            <a:r>
              <a:rPr lang="en">
                <a:solidFill>
                  <a:srgbClr val="000000"/>
                </a:solidFill>
              </a:rPr>
              <a:t>Warwick SU</a:t>
            </a:r>
          </a:p>
        </p:txBody>
      </p:sp>
      <p:pic>
        <p:nvPicPr>
          <p:cNvPr id="212" name="Shape 212"/>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13" name="Shape 213"/>
          <p:cNvPicPr preferRelativeResize="0"/>
          <p:nvPr/>
        </p:nvPicPr>
        <p:blipFill>
          <a:blip r:embed="rId4">
            <a:alphaModFix/>
          </a:blip>
          <a:stretch>
            <a:fillRect/>
          </a:stretch>
        </p:blipFill>
        <p:spPr>
          <a:xfrm>
            <a:off x="7952473" y="4118225"/>
            <a:ext cx="1111166" cy="9677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Contents</a:t>
            </a:r>
          </a:p>
        </p:txBody>
      </p:sp>
      <p:sp>
        <p:nvSpPr>
          <p:cNvPr id="219" name="Shape 219"/>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Meet The Team</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Roles &amp; responsibilities</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Timeline for the next year</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Planning</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How do I actually do anything?</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How to get Funding</a:t>
            </a:r>
          </a:p>
          <a:p>
            <a:pPr marL="457200" lvl="0" indent="-228600" rtl="0">
              <a:spcBef>
                <a:spcPts val="0"/>
              </a:spcBef>
              <a:spcAft>
                <a:spcPts val="0"/>
              </a:spcAft>
              <a:buClr>
                <a:srgbClr val="000000"/>
              </a:buClr>
              <a:buFont typeface="Arial"/>
            </a:pPr>
            <a:r>
              <a:rPr lang="en">
                <a:solidFill>
                  <a:srgbClr val="000000"/>
                </a:solidFill>
                <a:latin typeface="Arial"/>
                <a:ea typeface="Arial"/>
                <a:cs typeface="Arial"/>
                <a:sym typeface="Arial"/>
              </a:rPr>
              <a:t>How to Publicise stuff</a:t>
            </a:r>
          </a:p>
          <a:p>
            <a:pPr lvl="0" rtl="0">
              <a:spcBef>
                <a:spcPts val="0"/>
              </a:spcBef>
              <a:spcAft>
                <a:spcPts val="1000"/>
              </a:spcAft>
              <a:buNone/>
            </a:pPr>
            <a:endParaRPr>
              <a:solidFill>
                <a:srgbClr val="000000"/>
              </a:solidFill>
              <a:latin typeface="Arial"/>
              <a:ea typeface="Arial"/>
              <a:cs typeface="Arial"/>
              <a:sym typeface="Arial"/>
            </a:endParaRPr>
          </a:p>
        </p:txBody>
      </p:sp>
      <p:pic>
        <p:nvPicPr>
          <p:cNvPr id="220" name="Shape 220"/>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21" name="Shape 221"/>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Meet The Team - Societies Co-ordinators</a:t>
            </a:r>
          </a:p>
        </p:txBody>
      </p:sp>
      <p:sp>
        <p:nvSpPr>
          <p:cNvPr id="227" name="Shape 227"/>
          <p:cNvSpPr txBox="1"/>
          <p:nvPr/>
        </p:nvSpPr>
        <p:spPr>
          <a:xfrm>
            <a:off x="1850775" y="1067925"/>
            <a:ext cx="2212500" cy="41823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b="1" i="0" u="none" strike="noStrike" cap="none" dirty="0"/>
              <a:t>Indy Sanghera</a:t>
            </a:r>
          </a:p>
          <a:p>
            <a:pPr marL="0" marR="0" lvl="0" indent="0" algn="l" rtl="0">
              <a:spcBef>
                <a:spcPts val="0"/>
              </a:spcBef>
              <a:buSzPct val="25000"/>
              <a:buNone/>
            </a:pPr>
            <a:r>
              <a:rPr lang="en" sz="1200" b="0" i="0" u="none" strike="noStrike" cap="none" dirty="0"/>
              <a:t>Academic		</a:t>
            </a:r>
          </a:p>
          <a:p>
            <a:pPr marL="0" marR="0" lvl="0" indent="0" algn="l" rtl="0">
              <a:spcBef>
                <a:spcPts val="0"/>
              </a:spcBef>
              <a:buSzPct val="25000"/>
              <a:buNone/>
            </a:pPr>
            <a:r>
              <a:rPr lang="en" sz="1200" b="0" i="0" u="none" strike="noStrike" cap="none" dirty="0"/>
              <a:t>Religious and Belief</a:t>
            </a:r>
          </a:p>
          <a:p>
            <a:pPr marL="0" marR="0" lvl="0" indent="0" algn="l" rtl="0">
              <a:spcBef>
                <a:spcPts val="0"/>
              </a:spcBef>
              <a:buSzPct val="25000"/>
              <a:buNone/>
            </a:pPr>
            <a:r>
              <a:rPr lang="en" sz="1200" b="0" i="0" u="none" strike="noStrike" cap="none" dirty="0"/>
              <a:t>Music Appreciation</a:t>
            </a:r>
          </a:p>
          <a:p>
            <a:pPr marL="0" marR="0" lvl="0" indent="0" algn="l" rtl="0">
              <a:spcBef>
                <a:spcPts val="0"/>
              </a:spcBef>
              <a:buNone/>
            </a:pPr>
            <a:endParaRPr lang="en-GB" sz="1200" dirty="0" smtClean="0"/>
          </a:p>
          <a:p>
            <a:pPr marL="0" marR="0" lvl="0" indent="0" algn="l" rtl="0">
              <a:spcBef>
                <a:spcPts val="0"/>
              </a:spcBef>
              <a:buNone/>
            </a:pPr>
            <a:endParaRPr sz="1200" dirty="0"/>
          </a:p>
          <a:p>
            <a:pPr marL="0" marR="0" lvl="0" indent="0" algn="l" rtl="0">
              <a:spcBef>
                <a:spcPts val="0"/>
              </a:spcBef>
              <a:buNone/>
            </a:pPr>
            <a:r>
              <a:rPr lang="en" b="1" dirty="0"/>
              <a:t>Megan Digweed-Davies</a:t>
            </a:r>
          </a:p>
          <a:p>
            <a:pPr lvl="0" rtl="0">
              <a:spcBef>
                <a:spcPts val="0"/>
              </a:spcBef>
              <a:buClr>
                <a:srgbClr val="000000"/>
              </a:buClr>
              <a:buSzPct val="25000"/>
              <a:buFont typeface="Arial"/>
              <a:buNone/>
            </a:pPr>
            <a:r>
              <a:rPr lang="en" sz="1200" dirty="0"/>
              <a:t>Film and Media</a:t>
            </a:r>
          </a:p>
          <a:p>
            <a:pPr lvl="0" rtl="0">
              <a:spcBef>
                <a:spcPts val="0"/>
              </a:spcBef>
              <a:buClr>
                <a:srgbClr val="000000"/>
              </a:buClr>
              <a:buSzPct val="25000"/>
              <a:buFont typeface="Arial"/>
              <a:buNone/>
            </a:pPr>
            <a:r>
              <a:rPr lang="en" sz="1200" dirty="0"/>
              <a:t>Halls of </a:t>
            </a:r>
            <a:r>
              <a:rPr lang="en" sz="1200" dirty="0" smtClean="0"/>
              <a:t>Residence</a:t>
            </a:r>
            <a:r>
              <a:rPr lang="en" sz="1200" dirty="0"/>
              <a:t>	</a:t>
            </a:r>
          </a:p>
          <a:p>
            <a:pPr lvl="0" rtl="0">
              <a:spcBef>
                <a:spcPts val="0"/>
              </a:spcBef>
              <a:buClr>
                <a:srgbClr val="000000"/>
              </a:buClr>
              <a:buSzPct val="25000"/>
              <a:buFont typeface="Arial"/>
              <a:buNone/>
            </a:pPr>
            <a:r>
              <a:rPr lang="en" sz="1200" dirty="0"/>
              <a:t>Performance</a:t>
            </a:r>
          </a:p>
          <a:p>
            <a:pPr lvl="0" rtl="0">
              <a:spcBef>
                <a:spcPts val="0"/>
              </a:spcBef>
              <a:buClr>
                <a:srgbClr val="000000"/>
              </a:buClr>
              <a:buSzPct val="25000"/>
              <a:buFont typeface="Arial"/>
              <a:buNone/>
            </a:pPr>
            <a:r>
              <a:rPr lang="en" sz="1200" dirty="0"/>
              <a:t>Welfare, Charity, Action</a:t>
            </a:r>
          </a:p>
          <a:p>
            <a:pPr lvl="0" rtl="0">
              <a:spcBef>
                <a:spcPts val="0"/>
              </a:spcBef>
              <a:buSzPct val="25000"/>
              <a:buNone/>
            </a:pPr>
            <a:r>
              <a:rPr lang="en" sz="1200" dirty="0"/>
              <a:t>Campaigning</a:t>
            </a:r>
          </a:p>
          <a:p>
            <a:pPr lvl="0" rtl="0">
              <a:spcBef>
                <a:spcPts val="0"/>
              </a:spcBef>
              <a:spcAft>
                <a:spcPts val="1000"/>
              </a:spcAft>
              <a:buSzPct val="25000"/>
              <a:buNone/>
            </a:pPr>
            <a:r>
              <a:rPr lang="en" sz="1200" dirty="0" smtClean="0"/>
              <a:t>Conferences</a:t>
            </a:r>
            <a:endParaRPr sz="1200" dirty="0"/>
          </a:p>
          <a:p>
            <a:pPr marL="0" marR="0" lvl="0" indent="0" algn="l" rtl="0">
              <a:spcBef>
                <a:spcPts val="0"/>
              </a:spcBef>
              <a:buNone/>
            </a:pPr>
            <a:r>
              <a:rPr lang="en" b="1" dirty="0"/>
              <a:t>Marcus Boswell</a:t>
            </a:r>
          </a:p>
          <a:p>
            <a:pPr lvl="0" rtl="0">
              <a:spcBef>
                <a:spcPts val="0"/>
              </a:spcBef>
              <a:buClr>
                <a:srgbClr val="000000"/>
              </a:buClr>
              <a:buSzPct val="25000"/>
              <a:buFont typeface="Arial"/>
              <a:buNone/>
            </a:pPr>
            <a:r>
              <a:rPr lang="en" sz="1200" dirty="0"/>
              <a:t>Cultural		</a:t>
            </a:r>
          </a:p>
          <a:p>
            <a:pPr lvl="0" rtl="0">
              <a:spcBef>
                <a:spcPts val="0"/>
              </a:spcBef>
              <a:buClr>
                <a:srgbClr val="000000"/>
              </a:buClr>
              <a:buSzPct val="25000"/>
              <a:buFont typeface="Arial"/>
              <a:buNone/>
            </a:pPr>
            <a:r>
              <a:rPr lang="en" sz="1200" dirty="0"/>
              <a:t>Activities and Games</a:t>
            </a:r>
          </a:p>
          <a:p>
            <a:pPr lvl="0" rtl="0">
              <a:spcBef>
                <a:spcPts val="0"/>
              </a:spcBef>
              <a:buClr>
                <a:srgbClr val="000000"/>
              </a:buClr>
              <a:buSzPct val="25000"/>
              <a:buFont typeface="Arial"/>
              <a:buNone/>
            </a:pPr>
            <a:r>
              <a:rPr lang="en" sz="1200" dirty="0"/>
              <a:t>Food and Drink</a:t>
            </a:r>
          </a:p>
          <a:p>
            <a:pPr lvl="0" rtl="0">
              <a:spcBef>
                <a:spcPts val="0"/>
              </a:spcBef>
              <a:buClr>
                <a:srgbClr val="000000"/>
              </a:buClr>
              <a:buSzPct val="25000"/>
              <a:buFont typeface="Arial"/>
              <a:buNone/>
            </a:pPr>
            <a:r>
              <a:rPr lang="en" sz="1200" dirty="0"/>
              <a:t>Balls</a:t>
            </a:r>
          </a:p>
          <a:p>
            <a:pPr lvl="0" rtl="0">
              <a:spcBef>
                <a:spcPts val="0"/>
              </a:spcBef>
              <a:buClr>
                <a:srgbClr val="000000"/>
              </a:buClr>
              <a:buSzPct val="25000"/>
              <a:buFont typeface="Arial"/>
              <a:buNone/>
            </a:pPr>
            <a:r>
              <a:rPr lang="en" sz="1200" dirty="0"/>
              <a:t>Trips &amp; Tours</a:t>
            </a:r>
          </a:p>
          <a:p>
            <a:pPr lvl="0" rtl="0">
              <a:spcBef>
                <a:spcPts val="0"/>
              </a:spcBef>
              <a:buClr>
                <a:srgbClr val="000000"/>
              </a:buClr>
              <a:buSzPct val="25000"/>
              <a:buFont typeface="Arial"/>
              <a:buNone/>
            </a:pPr>
            <a:r>
              <a:rPr lang="en" sz="1200" dirty="0"/>
              <a:t>Ticketing</a:t>
            </a:r>
          </a:p>
        </p:txBody>
      </p:sp>
      <p:pic>
        <p:nvPicPr>
          <p:cNvPr id="229" name="Shape 229"/>
          <p:cNvPicPr preferRelativeResize="0"/>
          <p:nvPr/>
        </p:nvPicPr>
        <p:blipFill>
          <a:blip r:embed="rId3">
            <a:alphaModFix/>
          </a:blip>
          <a:stretch>
            <a:fillRect/>
          </a:stretch>
        </p:blipFill>
        <p:spPr>
          <a:xfrm>
            <a:off x="468760" y="3809323"/>
            <a:ext cx="1189775" cy="1189775"/>
          </a:xfrm>
          <a:prstGeom prst="rect">
            <a:avLst/>
          </a:prstGeom>
          <a:noFill/>
          <a:ln>
            <a:noFill/>
          </a:ln>
        </p:spPr>
      </p:pic>
      <p:pic>
        <p:nvPicPr>
          <p:cNvPr id="230" name="Shape 230"/>
          <p:cNvPicPr preferRelativeResize="0"/>
          <p:nvPr/>
        </p:nvPicPr>
        <p:blipFill>
          <a:blip r:embed="rId4">
            <a:alphaModFix/>
          </a:blip>
          <a:stretch>
            <a:fillRect/>
          </a:stretch>
        </p:blipFill>
        <p:spPr>
          <a:xfrm>
            <a:off x="446149" y="1144123"/>
            <a:ext cx="1234975" cy="983649"/>
          </a:xfrm>
          <a:prstGeom prst="rect">
            <a:avLst/>
          </a:prstGeom>
          <a:noFill/>
          <a:ln>
            <a:noFill/>
          </a:ln>
        </p:spPr>
      </p:pic>
      <p:sp>
        <p:nvSpPr>
          <p:cNvPr id="231" name="Shape 231"/>
          <p:cNvSpPr txBox="1"/>
          <p:nvPr/>
        </p:nvSpPr>
        <p:spPr>
          <a:xfrm>
            <a:off x="4063275" y="1278450"/>
            <a:ext cx="4757100" cy="3720600"/>
          </a:xfrm>
          <a:prstGeom prst="rect">
            <a:avLst/>
          </a:prstGeom>
          <a:noFill/>
          <a:ln>
            <a:noFill/>
          </a:ln>
        </p:spPr>
        <p:txBody>
          <a:bodyPr lIns="91425" tIns="91425" rIns="91425" bIns="91425" anchor="t" anchorCtr="0">
            <a:noAutofit/>
          </a:bodyPr>
          <a:lstStyle/>
          <a:p>
            <a:pPr marL="457200" lvl="0" indent="-228600" rtl="0">
              <a:spcBef>
                <a:spcPts val="0"/>
              </a:spcBef>
              <a:spcAft>
                <a:spcPts val="1000"/>
              </a:spcAft>
              <a:buChar char="●"/>
            </a:pPr>
            <a:r>
              <a:rPr lang="en"/>
              <a:t>If you haven't met your co-ordinator yet, then find them and introduce yourself!</a:t>
            </a:r>
          </a:p>
          <a:p>
            <a:pPr marL="457200" lvl="0" indent="-228600" rtl="0">
              <a:spcBef>
                <a:spcPts val="0"/>
              </a:spcBef>
              <a:spcAft>
                <a:spcPts val="1000"/>
              </a:spcAft>
              <a:buChar char="●"/>
            </a:pPr>
            <a:r>
              <a:rPr lang="en"/>
              <a:t>They are there as your admin support, so any questions - ask them!</a:t>
            </a:r>
          </a:p>
          <a:p>
            <a:pPr marL="457200" lvl="0" indent="-228600" rtl="0">
              <a:spcBef>
                <a:spcPts val="0"/>
              </a:spcBef>
              <a:spcAft>
                <a:spcPts val="1000"/>
              </a:spcAft>
              <a:buChar char="●"/>
            </a:pPr>
            <a:r>
              <a:rPr lang="en"/>
              <a:t>These are the people that you hand your forms into - money request forms, external speaker forms etc…</a:t>
            </a:r>
          </a:p>
          <a:p>
            <a:pPr marL="457200" lvl="0" indent="-228600" rtl="0">
              <a:spcBef>
                <a:spcPts val="0"/>
              </a:spcBef>
              <a:spcAft>
                <a:spcPts val="1000"/>
              </a:spcAft>
              <a:buChar char="●"/>
            </a:pPr>
            <a:r>
              <a:rPr lang="en"/>
              <a:t>Set up meetings with them to plan your year - they have the knowledge from previous years and know how the SU works - utilise them</a:t>
            </a:r>
          </a:p>
          <a:p>
            <a:pPr marL="457200" lvl="0" indent="-228600" rtl="0">
              <a:spcBef>
                <a:spcPts val="0"/>
              </a:spcBef>
              <a:spcAft>
                <a:spcPts val="1000"/>
              </a:spcAft>
              <a:buChar char="●"/>
            </a:pPr>
            <a:r>
              <a:rPr lang="en"/>
              <a:t>They work 8:30am-4:30pm (3:30pm on a Friday) - so don't expect a reply in the evenings!</a:t>
            </a:r>
          </a:p>
          <a:p>
            <a:pPr lvl="0" rtl="0">
              <a:spcBef>
                <a:spcPts val="0"/>
              </a:spcBef>
              <a:spcAft>
                <a:spcPts val="1000"/>
              </a:spcAft>
              <a:buNone/>
            </a:pPr>
            <a:r>
              <a:rPr lang="en"/>
              <a:t>*Subject to change for the next academic year</a:t>
            </a:r>
          </a:p>
        </p:txBody>
      </p:sp>
      <p:pic>
        <p:nvPicPr>
          <p:cNvPr id="1026" name="Picture 2" descr="12072824_105431116478851_45938561157881572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149" y="2427734"/>
            <a:ext cx="1102614" cy="1102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Meet The Team</a:t>
            </a:r>
          </a:p>
        </p:txBody>
      </p:sp>
      <p:pic>
        <p:nvPicPr>
          <p:cNvPr id="237" name="Shape 237"/>
          <p:cNvPicPr preferRelativeResize="0"/>
          <p:nvPr/>
        </p:nvPicPr>
        <p:blipFill rotWithShape="1">
          <a:blip r:embed="rId3">
            <a:alphaModFix/>
          </a:blip>
          <a:srcRect/>
          <a:stretch/>
        </p:blipFill>
        <p:spPr>
          <a:xfrm>
            <a:off x="387900" y="1453972"/>
            <a:ext cx="1871700" cy="1286699"/>
          </a:xfrm>
          <a:prstGeom prst="rect">
            <a:avLst/>
          </a:prstGeom>
          <a:noFill/>
          <a:ln>
            <a:noFill/>
          </a:ln>
        </p:spPr>
      </p:pic>
      <p:sp>
        <p:nvSpPr>
          <p:cNvPr id="238" name="Shape 238"/>
          <p:cNvSpPr txBox="1"/>
          <p:nvPr/>
        </p:nvSpPr>
        <p:spPr>
          <a:xfrm>
            <a:off x="2421875" y="2188800"/>
            <a:ext cx="3528000" cy="2802300"/>
          </a:xfrm>
          <a:prstGeom prst="rect">
            <a:avLst/>
          </a:prstGeom>
          <a:noFill/>
          <a:ln>
            <a:noFill/>
          </a:ln>
        </p:spPr>
        <p:txBody>
          <a:bodyPr lIns="91425" tIns="91425" rIns="91425" bIns="91425" anchor="ctr" anchorCtr="0">
            <a:noAutofit/>
          </a:bodyPr>
          <a:lstStyle/>
          <a:p>
            <a:pPr lvl="0" rtl="0">
              <a:spcBef>
                <a:spcPts val="0"/>
              </a:spcBef>
              <a:buNone/>
            </a:pPr>
            <a:r>
              <a:rPr lang="en" b="1">
                <a:latin typeface="Calibri"/>
                <a:ea typeface="Calibri"/>
                <a:cs typeface="Calibri"/>
                <a:sym typeface="Calibri"/>
              </a:rPr>
              <a:t>Gerard Henry – Student Activities Manager</a:t>
            </a:r>
          </a:p>
          <a:p>
            <a:pPr lvl="0" rtl="0">
              <a:spcBef>
                <a:spcPts val="0"/>
              </a:spcBef>
              <a:buNone/>
            </a:pPr>
            <a:r>
              <a:rPr lang="en">
                <a:latin typeface="Calibri"/>
                <a:ea typeface="Calibri"/>
                <a:cs typeface="Calibri"/>
                <a:sym typeface="Calibri"/>
              </a:rPr>
              <a:t>Big trips and tours </a:t>
            </a:r>
          </a:p>
          <a:p>
            <a:pPr lvl="0" rtl="0">
              <a:spcBef>
                <a:spcPts val="0"/>
              </a:spcBef>
              <a:buNone/>
            </a:pPr>
            <a:r>
              <a:rPr lang="en">
                <a:latin typeface="Calibri"/>
                <a:ea typeface="Calibri"/>
                <a:cs typeface="Calibri"/>
                <a:sym typeface="Calibri"/>
              </a:rPr>
              <a:t>Risk management</a:t>
            </a:r>
          </a:p>
          <a:p>
            <a:pPr lvl="0" rtl="0">
              <a:spcBef>
                <a:spcPts val="0"/>
              </a:spcBef>
              <a:buNone/>
            </a:pPr>
            <a:r>
              <a:rPr lang="en">
                <a:latin typeface="Calibri"/>
                <a:ea typeface="Calibri"/>
                <a:cs typeface="Calibri"/>
                <a:sym typeface="Calibri"/>
              </a:rPr>
              <a:t>Problem Solving</a:t>
            </a:r>
          </a:p>
          <a:p>
            <a:pPr lvl="0" rtl="0">
              <a:spcBef>
                <a:spcPts val="0"/>
              </a:spcBef>
              <a:buNone/>
            </a:pPr>
            <a:r>
              <a:rPr lang="en">
                <a:latin typeface="Calibri"/>
                <a:ea typeface="Calibri"/>
                <a:cs typeface="Calibri"/>
                <a:sym typeface="Calibri"/>
              </a:rPr>
              <a:t>Sponsorship</a:t>
            </a:r>
          </a:p>
          <a:p>
            <a:pPr lvl="0" rtl="0">
              <a:spcBef>
                <a:spcPts val="0"/>
              </a:spcBef>
              <a:buNone/>
            </a:pPr>
            <a:r>
              <a:rPr lang="en">
                <a:latin typeface="Calibri"/>
                <a:ea typeface="Calibri"/>
                <a:cs typeface="Calibri"/>
                <a:sym typeface="Calibri"/>
              </a:rPr>
              <a:t>Insurance</a:t>
            </a:r>
          </a:p>
          <a:p>
            <a:pPr lvl="0" rtl="0">
              <a:spcBef>
                <a:spcPts val="0"/>
              </a:spcBef>
              <a:buNone/>
            </a:pPr>
            <a:endParaRPr>
              <a:latin typeface="Calibri"/>
              <a:ea typeface="Calibri"/>
              <a:cs typeface="Calibri"/>
              <a:sym typeface="Calibri"/>
            </a:endParaRPr>
          </a:p>
          <a:p>
            <a:pPr lvl="0" rtl="0">
              <a:spcBef>
                <a:spcPts val="0"/>
              </a:spcBef>
              <a:buNone/>
            </a:pPr>
            <a:r>
              <a:rPr lang="en" b="1">
                <a:latin typeface="Calibri"/>
                <a:ea typeface="Calibri"/>
                <a:cs typeface="Calibri"/>
                <a:sym typeface="Calibri"/>
              </a:rPr>
              <a:t>Paula Thomas - Finance Counter Assistant</a:t>
            </a:r>
          </a:p>
          <a:p>
            <a:pPr lvl="0" rtl="0">
              <a:spcBef>
                <a:spcPts val="0"/>
              </a:spcBef>
              <a:buNone/>
            </a:pPr>
            <a:r>
              <a:rPr lang="en">
                <a:latin typeface="Calibri"/>
                <a:ea typeface="Calibri"/>
                <a:cs typeface="Calibri"/>
                <a:sym typeface="Calibri"/>
              </a:rPr>
              <a:t>Deposit money into society accounts</a:t>
            </a:r>
          </a:p>
          <a:p>
            <a:pPr lvl="0" rtl="0">
              <a:spcBef>
                <a:spcPts val="0"/>
              </a:spcBef>
              <a:buNone/>
            </a:pPr>
            <a:r>
              <a:rPr lang="en">
                <a:latin typeface="Calibri"/>
                <a:ea typeface="Calibri"/>
                <a:cs typeface="Calibri"/>
                <a:sym typeface="Calibri"/>
              </a:rPr>
              <a:t>Collect money for reimbursement</a:t>
            </a:r>
          </a:p>
          <a:p>
            <a:pPr lvl="0" rtl="0">
              <a:spcBef>
                <a:spcPts val="0"/>
              </a:spcBef>
              <a:buNone/>
            </a:pPr>
            <a:r>
              <a:rPr lang="en">
                <a:latin typeface="Calibri"/>
                <a:ea typeface="Calibri"/>
                <a:cs typeface="Calibri"/>
                <a:sym typeface="Calibri"/>
              </a:rPr>
              <a:t>Gatekeeper of the Union Credit Card</a:t>
            </a:r>
          </a:p>
          <a:p>
            <a:pPr marL="342900" lvl="0" indent="-342900" rtl="0">
              <a:spcBef>
                <a:spcPts val="360"/>
              </a:spcBef>
              <a:buClr>
                <a:srgbClr val="7F7F7F"/>
              </a:buClr>
              <a:buFont typeface="Arial"/>
              <a:buNone/>
            </a:pPr>
            <a:endParaRPr>
              <a:latin typeface="Calibri"/>
              <a:ea typeface="Calibri"/>
              <a:cs typeface="Calibri"/>
              <a:sym typeface="Calibri"/>
            </a:endParaRPr>
          </a:p>
          <a:p>
            <a:pPr lvl="0" rtl="0">
              <a:spcBef>
                <a:spcPts val="360"/>
              </a:spcBef>
              <a:buNone/>
            </a:pPr>
            <a:r>
              <a:rPr lang="en">
                <a:latin typeface="Calibri"/>
                <a:ea typeface="Calibri"/>
                <a:cs typeface="Calibri"/>
                <a:sym typeface="Calibri"/>
              </a:rPr>
              <a:t>Located in the Finance Office (2</a:t>
            </a:r>
            <a:r>
              <a:rPr lang="en" baseline="30000">
                <a:latin typeface="Calibri"/>
                <a:ea typeface="Calibri"/>
                <a:cs typeface="Calibri"/>
                <a:sym typeface="Calibri"/>
              </a:rPr>
              <a:t>nd</a:t>
            </a:r>
            <a:r>
              <a:rPr lang="en">
                <a:latin typeface="Calibri"/>
                <a:ea typeface="Calibri"/>
                <a:cs typeface="Calibri"/>
                <a:sym typeface="Calibri"/>
              </a:rPr>
              <a:t> Floor of SUHQ), </a:t>
            </a:r>
            <a:r>
              <a:rPr lang="en" b="1">
                <a:latin typeface="Calibri"/>
                <a:ea typeface="Calibri"/>
                <a:cs typeface="Calibri"/>
                <a:sym typeface="Calibri"/>
              </a:rPr>
              <a:t>10am-3pm weekdays.</a:t>
            </a:r>
          </a:p>
          <a:p>
            <a:pPr lvl="0" rtl="0">
              <a:spcBef>
                <a:spcPts val="0"/>
              </a:spcBef>
              <a:buNone/>
            </a:pPr>
            <a:endParaRPr sz="1300">
              <a:latin typeface="Calibri"/>
              <a:ea typeface="Calibri"/>
              <a:cs typeface="Calibri"/>
              <a:sym typeface="Calibri"/>
            </a:endParaRPr>
          </a:p>
          <a:p>
            <a:pPr lvl="0" rtl="0">
              <a:spcBef>
                <a:spcPts val="0"/>
              </a:spcBef>
              <a:buNone/>
            </a:pPr>
            <a:endParaRPr sz="1300">
              <a:latin typeface="Calibri"/>
              <a:ea typeface="Calibri"/>
              <a:cs typeface="Calibri"/>
              <a:sym typeface="Calibri"/>
            </a:endParaRPr>
          </a:p>
          <a:p>
            <a:pPr lvl="0" rtl="0">
              <a:spcBef>
                <a:spcPts val="0"/>
              </a:spcBef>
              <a:buNone/>
            </a:pPr>
            <a:endParaRPr sz="1300">
              <a:latin typeface="Calibri"/>
              <a:ea typeface="Calibri"/>
              <a:cs typeface="Calibri"/>
              <a:sym typeface="Calibri"/>
            </a:endParaRPr>
          </a:p>
          <a:p>
            <a:pPr lvl="0" rtl="0">
              <a:spcBef>
                <a:spcPts val="0"/>
              </a:spcBef>
              <a:buNone/>
            </a:pPr>
            <a:endParaRPr sz="1300">
              <a:latin typeface="Calibri"/>
              <a:ea typeface="Calibri"/>
              <a:cs typeface="Calibri"/>
              <a:sym typeface="Calibri"/>
            </a:endParaRPr>
          </a:p>
          <a:p>
            <a:pPr lvl="0" rtl="0">
              <a:spcBef>
                <a:spcPts val="0"/>
              </a:spcBef>
              <a:buNone/>
            </a:pPr>
            <a:endParaRPr sz="1300">
              <a:latin typeface="Calibri"/>
              <a:ea typeface="Calibri"/>
              <a:cs typeface="Calibri"/>
              <a:sym typeface="Calibri"/>
            </a:endParaRPr>
          </a:p>
          <a:p>
            <a:pPr lvl="0" rtl="0">
              <a:spcBef>
                <a:spcPts val="0"/>
              </a:spcBef>
              <a:buNone/>
            </a:pPr>
            <a:endParaRPr sz="1300">
              <a:latin typeface="Calibri"/>
              <a:ea typeface="Calibri"/>
              <a:cs typeface="Calibri"/>
              <a:sym typeface="Calibri"/>
            </a:endParaRPr>
          </a:p>
        </p:txBody>
      </p:sp>
      <p:sp>
        <p:nvSpPr>
          <p:cNvPr id="239" name="Shape 239"/>
          <p:cNvSpPr txBox="1"/>
          <p:nvPr/>
        </p:nvSpPr>
        <p:spPr>
          <a:xfrm>
            <a:off x="5499350" y="1754150"/>
            <a:ext cx="3528000" cy="3443100"/>
          </a:xfrm>
          <a:prstGeom prst="rect">
            <a:avLst/>
          </a:prstGeom>
          <a:noFill/>
          <a:ln>
            <a:noFill/>
          </a:ln>
        </p:spPr>
        <p:txBody>
          <a:bodyPr lIns="91425" tIns="91425" rIns="91425" bIns="91425" anchor="t" anchorCtr="0">
            <a:noAutofit/>
          </a:bodyPr>
          <a:lstStyle/>
          <a:p>
            <a:pPr marL="457200" lvl="0" indent="-228600" rtl="0">
              <a:spcBef>
                <a:spcPts val="0"/>
              </a:spcBef>
              <a:spcAft>
                <a:spcPts val="1000"/>
              </a:spcAft>
              <a:buChar char="●"/>
            </a:pPr>
            <a:r>
              <a:rPr lang="en"/>
              <a:t>Gerard manages the co-ordinators so if they don't know the answer to something, they'll go to Gerard</a:t>
            </a:r>
          </a:p>
          <a:p>
            <a:pPr marL="457200" lvl="0" indent="-228600" rtl="0">
              <a:spcBef>
                <a:spcPts val="0"/>
              </a:spcBef>
              <a:spcAft>
                <a:spcPts val="1000"/>
              </a:spcAft>
              <a:buChar char="●"/>
            </a:pPr>
            <a:r>
              <a:rPr lang="en"/>
              <a:t>Paula is there for all things money related - although you hand MRFs into your co-ordinator, go straight to Paula to deposit/collect/spend money</a:t>
            </a:r>
          </a:p>
        </p:txBody>
      </p:sp>
      <p:pic>
        <p:nvPicPr>
          <p:cNvPr id="240" name="Shape 240"/>
          <p:cNvPicPr preferRelativeResize="0"/>
          <p:nvPr/>
        </p:nvPicPr>
        <p:blipFill rotWithShape="1">
          <a:blip r:embed="rId4">
            <a:alphaModFix/>
          </a:blip>
          <a:srcRect t="6068" b="24337"/>
          <a:stretch/>
        </p:blipFill>
        <p:spPr>
          <a:xfrm>
            <a:off x="578849" y="3050523"/>
            <a:ext cx="1489800" cy="17358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44"/>
        <p:cNvGrpSpPr/>
        <p:nvPr/>
      </p:nvGrpSpPr>
      <p:grpSpPr>
        <a:xfrm>
          <a:off x="0" y="0"/>
          <a:ext cx="0" cy="0"/>
          <a:chOff x="0" y="0"/>
          <a:chExt cx="0" cy="0"/>
        </a:xfrm>
      </p:grpSpPr>
      <p:sp>
        <p:nvSpPr>
          <p:cNvPr id="245" name="Shape 245"/>
          <p:cNvSpPr txBox="1"/>
          <p:nvPr/>
        </p:nvSpPr>
        <p:spPr>
          <a:xfrm>
            <a:off x="2345025" y="1112775"/>
            <a:ext cx="3313800" cy="3188400"/>
          </a:xfrm>
          <a:prstGeom prst="rect">
            <a:avLst/>
          </a:prstGeom>
          <a:noFill/>
          <a:ln>
            <a:noFill/>
          </a:ln>
        </p:spPr>
        <p:txBody>
          <a:bodyPr lIns="91425" tIns="91425" rIns="91425" bIns="91425" anchor="ctr" anchorCtr="0">
            <a:noAutofit/>
          </a:bodyPr>
          <a:lstStyle/>
          <a:p>
            <a:pPr lvl="0" rtl="0">
              <a:spcBef>
                <a:spcPts val="0"/>
              </a:spcBef>
              <a:buNone/>
            </a:pPr>
            <a:r>
              <a:rPr lang="en" sz="1500" b="1">
                <a:latin typeface="Calibri"/>
                <a:ea typeface="Calibri"/>
                <a:cs typeface="Calibri"/>
                <a:sym typeface="Calibri"/>
              </a:rPr>
              <a:t>George Creasy -  Societies Officer</a:t>
            </a:r>
          </a:p>
          <a:p>
            <a:pPr lvl="0" rtl="0">
              <a:spcBef>
                <a:spcPts val="0"/>
              </a:spcBef>
              <a:buNone/>
            </a:pPr>
            <a:r>
              <a:rPr lang="en" sz="1300">
                <a:latin typeface="Calibri"/>
                <a:ea typeface="Calibri"/>
                <a:cs typeface="Calibri"/>
                <a:sym typeface="Calibri"/>
              </a:rPr>
              <a:t>The student face</a:t>
            </a:r>
          </a:p>
          <a:p>
            <a:pPr lvl="0" rtl="0">
              <a:spcBef>
                <a:spcPts val="0"/>
              </a:spcBef>
              <a:buNone/>
            </a:pPr>
            <a:r>
              <a:rPr lang="en" sz="1300">
                <a:latin typeface="Calibri"/>
                <a:ea typeface="Calibri"/>
                <a:cs typeface="Calibri"/>
                <a:sym typeface="Calibri"/>
              </a:rPr>
              <a:t>Strategic thinking of the Union and University</a:t>
            </a:r>
          </a:p>
          <a:p>
            <a:pPr lvl="0" rtl="0">
              <a:spcBef>
                <a:spcPts val="0"/>
              </a:spcBef>
              <a:buNone/>
            </a:pPr>
            <a:r>
              <a:rPr lang="en" sz="1300">
                <a:latin typeface="Calibri"/>
                <a:ea typeface="Calibri"/>
                <a:cs typeface="Calibri"/>
                <a:sym typeface="Calibri"/>
              </a:rPr>
              <a:t>Problem solving </a:t>
            </a:r>
          </a:p>
          <a:p>
            <a:pPr lvl="0" rtl="0">
              <a:spcBef>
                <a:spcPts val="0"/>
              </a:spcBef>
              <a:buNone/>
            </a:pPr>
            <a:r>
              <a:rPr lang="en" sz="1300">
                <a:latin typeface="Calibri"/>
                <a:ea typeface="Calibri"/>
                <a:cs typeface="Calibri"/>
                <a:sym typeface="Calibri"/>
              </a:rPr>
              <a:t>Support, train, advise and guide</a:t>
            </a:r>
          </a:p>
          <a:p>
            <a:pPr lvl="0" rtl="0">
              <a:spcBef>
                <a:spcPts val="0"/>
              </a:spcBef>
              <a:buNone/>
            </a:pPr>
            <a:r>
              <a:rPr lang="en" sz="1300">
                <a:latin typeface="Calibri"/>
                <a:ea typeface="Calibri"/>
                <a:cs typeface="Calibri"/>
                <a:sym typeface="Calibri"/>
              </a:rPr>
              <a:t>Marketing and Publicity of events</a:t>
            </a:r>
          </a:p>
          <a:p>
            <a:pPr lvl="0" rtl="0">
              <a:spcBef>
                <a:spcPts val="0"/>
              </a:spcBef>
              <a:buNone/>
            </a:pPr>
            <a:r>
              <a:rPr lang="en" sz="1300">
                <a:latin typeface="Calibri"/>
                <a:ea typeface="Calibri"/>
                <a:cs typeface="Calibri"/>
                <a:sym typeface="Calibri"/>
              </a:rPr>
              <a:t>Careers &amp; Skills</a:t>
            </a:r>
          </a:p>
          <a:p>
            <a:pPr lvl="0" rtl="0">
              <a:spcBef>
                <a:spcPts val="0"/>
              </a:spcBef>
              <a:buNone/>
            </a:pPr>
            <a:r>
              <a:rPr lang="en" sz="1300">
                <a:latin typeface="Calibri"/>
                <a:ea typeface="Calibri"/>
                <a:cs typeface="Calibri"/>
                <a:sym typeface="Calibri"/>
              </a:rPr>
              <a:t>Arts Centre</a:t>
            </a:r>
          </a:p>
          <a:p>
            <a:pPr lvl="0" rtl="0">
              <a:spcBef>
                <a:spcPts val="0"/>
              </a:spcBef>
              <a:buNone/>
            </a:pPr>
            <a:r>
              <a:rPr lang="en" sz="1300">
                <a:latin typeface="Calibri"/>
                <a:ea typeface="Calibri"/>
                <a:cs typeface="Calibri"/>
                <a:sym typeface="Calibri"/>
              </a:rPr>
              <a:t>Funding</a:t>
            </a:r>
          </a:p>
          <a:p>
            <a:pPr marL="0" lvl="0" indent="0" rtl="0">
              <a:spcBef>
                <a:spcPts val="0"/>
              </a:spcBef>
              <a:buNone/>
            </a:pPr>
            <a:endParaRPr sz="1300">
              <a:latin typeface="Calibri"/>
              <a:ea typeface="Calibri"/>
              <a:cs typeface="Calibri"/>
              <a:sym typeface="Calibri"/>
            </a:endParaRPr>
          </a:p>
          <a:p>
            <a:pPr lvl="0" rtl="0">
              <a:spcBef>
                <a:spcPts val="0"/>
              </a:spcBef>
              <a:buNone/>
            </a:pPr>
            <a:r>
              <a:rPr lang="en" sz="1500" b="1">
                <a:latin typeface="Calibri"/>
                <a:ea typeface="Calibri"/>
                <a:cs typeface="Calibri"/>
                <a:sym typeface="Calibri"/>
              </a:rPr>
              <a:t>Marissa Beatty - Societies Officer-elect</a:t>
            </a:r>
          </a:p>
          <a:p>
            <a:pPr lvl="0" rtl="0">
              <a:spcBef>
                <a:spcPts val="0"/>
              </a:spcBef>
              <a:buNone/>
            </a:pPr>
            <a:r>
              <a:rPr lang="en" sz="1300">
                <a:latin typeface="Calibri"/>
                <a:ea typeface="Calibri"/>
                <a:cs typeface="Calibri"/>
                <a:sym typeface="Calibri"/>
              </a:rPr>
              <a:t>Will take office from 1</a:t>
            </a:r>
            <a:r>
              <a:rPr lang="en" sz="1300" baseline="30000">
                <a:latin typeface="Calibri"/>
                <a:ea typeface="Calibri"/>
                <a:cs typeface="Calibri"/>
                <a:sym typeface="Calibri"/>
              </a:rPr>
              <a:t>st</a:t>
            </a:r>
            <a:r>
              <a:rPr lang="en" sz="1300">
                <a:latin typeface="Calibri"/>
                <a:ea typeface="Calibri"/>
                <a:cs typeface="Calibri"/>
                <a:sym typeface="Calibri"/>
              </a:rPr>
              <a:t> August 2016.</a:t>
            </a:r>
          </a:p>
        </p:txBody>
      </p:sp>
      <p:pic>
        <p:nvPicPr>
          <p:cNvPr id="246" name="Shape 246"/>
          <p:cNvPicPr preferRelativeResize="0"/>
          <p:nvPr/>
        </p:nvPicPr>
        <p:blipFill>
          <a:blip r:embed="rId3">
            <a:alphaModFix/>
          </a:blip>
          <a:stretch>
            <a:fillRect/>
          </a:stretch>
        </p:blipFill>
        <p:spPr>
          <a:xfrm>
            <a:off x="550700" y="1403250"/>
            <a:ext cx="1497025" cy="1996024"/>
          </a:xfrm>
          <a:prstGeom prst="rect">
            <a:avLst/>
          </a:prstGeom>
          <a:noFill/>
          <a:ln>
            <a:noFill/>
          </a:ln>
        </p:spPr>
      </p:pic>
      <p:sp>
        <p:nvSpPr>
          <p:cNvPr id="247" name="Shape 24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Meet The Team - Your Sabbatical Officer</a:t>
            </a:r>
          </a:p>
        </p:txBody>
      </p:sp>
      <p:sp>
        <p:nvSpPr>
          <p:cNvPr id="249" name="Shape 249"/>
          <p:cNvSpPr txBox="1"/>
          <p:nvPr/>
        </p:nvSpPr>
        <p:spPr>
          <a:xfrm>
            <a:off x="5327575" y="1265175"/>
            <a:ext cx="3710700" cy="3833100"/>
          </a:xfrm>
          <a:prstGeom prst="rect">
            <a:avLst/>
          </a:prstGeom>
          <a:noFill/>
          <a:ln>
            <a:noFill/>
          </a:ln>
        </p:spPr>
        <p:txBody>
          <a:bodyPr lIns="91425" tIns="91425" rIns="91425" bIns="91425" anchor="t" anchorCtr="0">
            <a:noAutofit/>
          </a:bodyPr>
          <a:lstStyle/>
          <a:p>
            <a:pPr marL="457200" lvl="0" indent="-228600" rtl="0">
              <a:spcBef>
                <a:spcPts val="0"/>
              </a:spcBef>
              <a:spcAft>
                <a:spcPts val="1000"/>
              </a:spcAft>
              <a:buChar char="●"/>
            </a:pPr>
            <a:r>
              <a:rPr lang="en"/>
              <a:t>I'll be giving Marissa a comprehensive handover in July, but she doesn't officially start until the 1st of August - so contact me until then!</a:t>
            </a:r>
          </a:p>
          <a:p>
            <a:pPr marL="457200" lvl="0" indent="-228600" rtl="0">
              <a:spcBef>
                <a:spcPts val="0"/>
              </a:spcBef>
              <a:spcAft>
                <a:spcPts val="1000"/>
              </a:spcAft>
              <a:buChar char="●"/>
            </a:pPr>
            <a:r>
              <a:rPr lang="en"/>
              <a:t>Feel free to set up meetings to discuss strategy and planning</a:t>
            </a:r>
          </a:p>
          <a:p>
            <a:pPr marL="457200" lvl="0" indent="-228600" rtl="0">
              <a:spcBef>
                <a:spcPts val="0"/>
              </a:spcBef>
              <a:spcAft>
                <a:spcPts val="1000"/>
              </a:spcAft>
              <a:buChar char="●"/>
            </a:pPr>
            <a:r>
              <a:rPr lang="en"/>
              <a:t>Feel free to invite me to an exec meeting if you think it would be beneficial to have me there in a tough discussion</a:t>
            </a:r>
          </a:p>
          <a:p>
            <a:pPr marL="457200" lvl="0" indent="-228600" rtl="0">
              <a:spcBef>
                <a:spcPts val="0"/>
              </a:spcBef>
              <a:spcAft>
                <a:spcPts val="1000"/>
              </a:spcAft>
              <a:buChar char="●"/>
            </a:pPr>
            <a:r>
              <a:rPr lang="en"/>
              <a:t>Come to me with positive stuff - not just problems!</a:t>
            </a:r>
          </a:p>
        </p:txBody>
      </p:sp>
      <p:pic>
        <p:nvPicPr>
          <p:cNvPr id="2050" name="Picture 2" descr="12719203_256551634676687_4638480815379509191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11" y="3507854"/>
            <a:ext cx="1435002" cy="143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The Resources Room</a:t>
            </a:r>
          </a:p>
        </p:txBody>
      </p:sp>
      <p:sp>
        <p:nvSpPr>
          <p:cNvPr id="255" name="Shape 255"/>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336550" rtl="0">
              <a:lnSpc>
                <a:spcPct val="100000"/>
              </a:lnSpc>
              <a:spcBef>
                <a:spcPts val="1000"/>
              </a:spcBef>
              <a:spcAft>
                <a:spcPts val="0"/>
              </a:spcAft>
              <a:buClr>
                <a:srgbClr val="000000"/>
              </a:buClr>
              <a:buSzPct val="100000"/>
              <a:buFont typeface="Calibri"/>
            </a:pPr>
            <a:r>
              <a:rPr lang="en" sz="1700">
                <a:solidFill>
                  <a:srgbClr val="000000"/>
                </a:solidFill>
                <a:latin typeface="Calibri"/>
                <a:ea typeface="Calibri"/>
                <a:cs typeface="Calibri"/>
                <a:sym typeface="Calibri"/>
              </a:rPr>
              <a:t>Find it on the 2</a:t>
            </a:r>
            <a:r>
              <a:rPr lang="en" sz="1700" baseline="30000">
                <a:solidFill>
                  <a:srgbClr val="000000"/>
                </a:solidFill>
                <a:latin typeface="Calibri"/>
                <a:ea typeface="Calibri"/>
                <a:cs typeface="Calibri"/>
                <a:sym typeface="Calibri"/>
              </a:rPr>
              <a:t>nd</a:t>
            </a:r>
            <a:r>
              <a:rPr lang="en" sz="1700">
                <a:solidFill>
                  <a:srgbClr val="000000"/>
                </a:solidFill>
                <a:latin typeface="Calibri"/>
                <a:ea typeface="Calibri"/>
                <a:cs typeface="Calibri"/>
                <a:sym typeface="Calibri"/>
              </a:rPr>
              <a:t> floor of SUHQ</a:t>
            </a:r>
          </a:p>
          <a:p>
            <a:pPr marL="457200" lvl="0" indent="-336550" rtl="0">
              <a:lnSpc>
                <a:spcPct val="100000"/>
              </a:lnSpc>
              <a:spcBef>
                <a:spcPts val="1000"/>
              </a:spcBef>
              <a:spcAft>
                <a:spcPts val="0"/>
              </a:spcAft>
              <a:buClr>
                <a:srgbClr val="000000"/>
              </a:buClr>
              <a:buSzPct val="100000"/>
              <a:buFont typeface="Calibri"/>
            </a:pPr>
            <a:r>
              <a:rPr lang="en" sz="1700">
                <a:solidFill>
                  <a:srgbClr val="000000"/>
                </a:solidFill>
                <a:latin typeface="Calibri"/>
                <a:ea typeface="Calibri"/>
                <a:cs typeface="Calibri"/>
                <a:sym typeface="Calibri"/>
              </a:rPr>
              <a:t>This is your room – </a:t>
            </a:r>
            <a:r>
              <a:rPr lang="en" sz="1700" b="1">
                <a:solidFill>
                  <a:srgbClr val="000000"/>
                </a:solidFill>
                <a:latin typeface="Calibri"/>
                <a:ea typeface="Calibri"/>
                <a:cs typeface="Calibri"/>
                <a:sym typeface="Calibri"/>
              </a:rPr>
              <a:t>don’t knock, just enter!</a:t>
            </a:r>
          </a:p>
          <a:p>
            <a:pPr marL="457200" lvl="0" indent="-336550" rtl="0">
              <a:lnSpc>
                <a:spcPct val="100000"/>
              </a:lnSpc>
              <a:spcBef>
                <a:spcPts val="1000"/>
              </a:spcBef>
              <a:spcAft>
                <a:spcPts val="0"/>
              </a:spcAft>
              <a:buClr>
                <a:srgbClr val="000000"/>
              </a:buClr>
              <a:buSzPct val="100000"/>
              <a:buFont typeface="Calibri"/>
            </a:pPr>
            <a:r>
              <a:rPr lang="en" sz="1700">
                <a:solidFill>
                  <a:srgbClr val="000000"/>
                </a:solidFill>
                <a:latin typeface="Calibri"/>
                <a:ea typeface="Calibri"/>
                <a:cs typeface="Calibri"/>
                <a:sym typeface="Calibri"/>
              </a:rPr>
              <a:t>Use it for exec meetings, for designing posters, for being creative, and for filling out and submitting forms.</a:t>
            </a:r>
          </a:p>
          <a:p>
            <a:pPr marL="457200" lvl="0" indent="-336550" rtl="0">
              <a:lnSpc>
                <a:spcPct val="100000"/>
              </a:lnSpc>
              <a:spcBef>
                <a:spcPts val="1000"/>
              </a:spcBef>
              <a:spcAft>
                <a:spcPts val="0"/>
              </a:spcAft>
              <a:buClr>
                <a:srgbClr val="000000"/>
              </a:buClr>
              <a:buSzPct val="100000"/>
              <a:buFont typeface="Calibri"/>
            </a:pPr>
            <a:r>
              <a:rPr lang="en" sz="1700">
                <a:solidFill>
                  <a:srgbClr val="000000"/>
                </a:solidFill>
                <a:latin typeface="Calibri"/>
                <a:ea typeface="Calibri"/>
                <a:cs typeface="Calibri"/>
                <a:sym typeface="Calibri"/>
              </a:rPr>
              <a:t>Use the computers in there (or there are a couple downstairs in the lounge) - you can print directly from society money on your society logins.</a:t>
            </a:r>
          </a:p>
          <a:p>
            <a:pPr marL="457200" lvl="0" indent="-336550" rtl="0">
              <a:lnSpc>
                <a:spcPct val="100000"/>
              </a:lnSpc>
              <a:spcBef>
                <a:spcPts val="1000"/>
              </a:spcBef>
              <a:spcAft>
                <a:spcPts val="0"/>
              </a:spcAft>
              <a:buClr>
                <a:srgbClr val="000000"/>
              </a:buClr>
              <a:buSzPct val="100000"/>
              <a:buFont typeface="Calibri"/>
            </a:pPr>
            <a:r>
              <a:rPr lang="en" sz="1700" b="1">
                <a:solidFill>
                  <a:srgbClr val="000000"/>
                </a:solidFill>
                <a:latin typeface="Calibri"/>
                <a:ea typeface="Calibri"/>
                <a:cs typeface="Calibri"/>
                <a:sym typeface="Calibri"/>
              </a:rPr>
              <a:t>Get to know the staff</a:t>
            </a:r>
            <a:r>
              <a:rPr lang="en" sz="1700">
                <a:solidFill>
                  <a:srgbClr val="000000"/>
                </a:solidFill>
                <a:latin typeface="Calibri"/>
                <a:ea typeface="Calibri"/>
                <a:cs typeface="Calibri"/>
                <a:sym typeface="Calibri"/>
              </a:rPr>
              <a:t>, they are here to support you however they can!</a:t>
            </a:r>
          </a:p>
          <a:p>
            <a:pPr lvl="0" rtl="0">
              <a:spcBef>
                <a:spcPts val="1000"/>
              </a:spcBef>
              <a:spcAft>
                <a:spcPts val="1000"/>
              </a:spcAft>
              <a:buNone/>
            </a:pPr>
            <a:endParaRPr sz="1300">
              <a:solidFill>
                <a:srgbClr val="000000"/>
              </a:solidFill>
              <a:latin typeface="Calibri"/>
              <a:ea typeface="Calibri"/>
              <a:cs typeface="Calibri"/>
              <a:sym typeface="Calibri"/>
            </a:endParaRPr>
          </a:p>
        </p:txBody>
      </p:sp>
      <p:pic>
        <p:nvPicPr>
          <p:cNvPr id="256" name="Shape 256"/>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57" name="Shape 257"/>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Charity Law</a:t>
            </a:r>
          </a:p>
        </p:txBody>
      </p:sp>
      <p:sp>
        <p:nvSpPr>
          <p:cNvPr id="263" name="Shape 263"/>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13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The Union is a </a:t>
            </a:r>
            <a:r>
              <a:rPr lang="en" i="1">
                <a:solidFill>
                  <a:srgbClr val="000000"/>
                </a:solidFill>
                <a:latin typeface="Calibri"/>
                <a:ea typeface="Calibri"/>
                <a:cs typeface="Calibri"/>
                <a:sym typeface="Calibri"/>
              </a:rPr>
              <a:t>registered charity</a:t>
            </a:r>
            <a:r>
              <a:rPr lang="en">
                <a:solidFill>
                  <a:srgbClr val="000000"/>
                </a:solidFill>
                <a:latin typeface="Calibri"/>
                <a:ea typeface="Calibri"/>
                <a:cs typeface="Calibri"/>
                <a:sym typeface="Calibri"/>
              </a:rPr>
              <a:t>, and as such we are bound by Charity Law. </a:t>
            </a:r>
          </a:p>
          <a:p>
            <a:pPr marL="457200" lvl="0" indent="-228600" rtl="0">
              <a:lnSpc>
                <a:spcPct val="13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As societies within the Union, you too are bound by the same law, and should see yourselves as “mini-charities”.</a:t>
            </a:r>
          </a:p>
          <a:p>
            <a:pPr marL="457200" lvl="0" indent="-228600" rtl="0">
              <a:lnSpc>
                <a:spcPct val="13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The money in your accounts is </a:t>
            </a:r>
            <a:r>
              <a:rPr lang="en" b="1">
                <a:solidFill>
                  <a:srgbClr val="000000"/>
                </a:solidFill>
                <a:latin typeface="Calibri"/>
                <a:ea typeface="Calibri"/>
                <a:cs typeface="Calibri"/>
                <a:sym typeface="Calibri"/>
              </a:rPr>
              <a:t>charitable money </a:t>
            </a:r>
            <a:r>
              <a:rPr lang="en">
                <a:solidFill>
                  <a:srgbClr val="000000"/>
                </a:solidFill>
                <a:latin typeface="Calibri"/>
                <a:ea typeface="Calibri"/>
                <a:cs typeface="Calibri"/>
                <a:sym typeface="Calibri"/>
              </a:rPr>
              <a:t>and should be spent according to your </a:t>
            </a:r>
            <a:r>
              <a:rPr lang="en" b="1">
                <a:solidFill>
                  <a:srgbClr val="000000"/>
                </a:solidFill>
                <a:latin typeface="Calibri"/>
                <a:ea typeface="Calibri"/>
                <a:cs typeface="Calibri"/>
                <a:sym typeface="Calibri"/>
              </a:rPr>
              <a:t>primary purpose</a:t>
            </a:r>
            <a:r>
              <a:rPr lang="en">
                <a:solidFill>
                  <a:srgbClr val="000000"/>
                </a:solidFill>
                <a:latin typeface="Calibri"/>
                <a:ea typeface="Calibri"/>
                <a:cs typeface="Calibri"/>
                <a:sym typeface="Calibri"/>
              </a:rPr>
              <a:t> to </a:t>
            </a:r>
            <a:r>
              <a:rPr lang="en" b="1">
                <a:solidFill>
                  <a:srgbClr val="000000"/>
                </a:solidFill>
                <a:latin typeface="Calibri"/>
                <a:ea typeface="Calibri"/>
                <a:cs typeface="Calibri"/>
                <a:sym typeface="Calibri"/>
              </a:rPr>
              <a:t>benefit all of your members equally</a:t>
            </a:r>
            <a:r>
              <a:rPr lang="en">
                <a:solidFill>
                  <a:srgbClr val="000000"/>
                </a:solidFill>
                <a:latin typeface="Calibri"/>
                <a:ea typeface="Calibri"/>
                <a:cs typeface="Calibri"/>
                <a:sym typeface="Calibri"/>
              </a:rPr>
              <a:t>.</a:t>
            </a:r>
          </a:p>
        </p:txBody>
      </p:sp>
      <p:pic>
        <p:nvPicPr>
          <p:cNvPr id="264" name="Shape 264"/>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65" name="Shape 265"/>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What Does This All Mean?</a:t>
            </a:r>
          </a:p>
        </p:txBody>
      </p:sp>
      <p:sp>
        <p:nvSpPr>
          <p:cNvPr id="271" name="Shape 271"/>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90000"/>
              </a:lnSpc>
              <a:spcBef>
                <a:spcPts val="0"/>
              </a:spcBef>
              <a:spcAft>
                <a:spcPts val="0"/>
              </a:spcAft>
              <a:buClr>
                <a:srgbClr val="000000"/>
              </a:buClr>
              <a:buFont typeface="Calibri"/>
            </a:pPr>
            <a:r>
              <a:rPr lang="en">
                <a:solidFill>
                  <a:srgbClr val="000000"/>
                </a:solidFill>
                <a:latin typeface="Calibri"/>
                <a:ea typeface="Calibri"/>
                <a:cs typeface="Calibri"/>
                <a:sym typeface="Calibri"/>
              </a:rPr>
              <a:t>Can’t spend hundreds of pounds of society money on champagne or grandiose meals in fancy restaurants</a:t>
            </a:r>
          </a:p>
          <a:p>
            <a:pPr marL="914400" lvl="1" indent="-342900" rtl="0">
              <a:lnSpc>
                <a:spcPct val="90000"/>
              </a:lnSpc>
              <a:spcBef>
                <a:spcPts val="320"/>
              </a:spcBef>
              <a:spcAft>
                <a:spcPts val="0"/>
              </a:spcAft>
              <a:buClr>
                <a:srgbClr val="000000"/>
              </a:buClr>
              <a:buSzPct val="100000"/>
              <a:buFont typeface="Calibri"/>
            </a:pPr>
            <a:r>
              <a:rPr lang="en" sz="1800">
                <a:solidFill>
                  <a:srgbClr val="000000"/>
                </a:solidFill>
                <a:latin typeface="Calibri"/>
                <a:ea typeface="Calibri"/>
                <a:cs typeface="Calibri"/>
                <a:sym typeface="Calibri"/>
              </a:rPr>
              <a:t>This would be like Cancer Research spending all their money on Domino's Pizzas </a:t>
            </a:r>
          </a:p>
          <a:p>
            <a:pPr marL="457200" lvl="0" indent="-228600" rtl="0">
              <a:lnSpc>
                <a:spcPct val="90000"/>
              </a:lnSpc>
              <a:spcBef>
                <a:spcPts val="480"/>
              </a:spcBef>
              <a:spcAft>
                <a:spcPts val="0"/>
              </a:spcAft>
              <a:buClr>
                <a:srgbClr val="000000"/>
              </a:buClr>
              <a:buFont typeface="Calibri"/>
            </a:pPr>
            <a:r>
              <a:rPr lang="en">
                <a:solidFill>
                  <a:srgbClr val="000000"/>
                </a:solidFill>
                <a:latin typeface="Calibri"/>
                <a:ea typeface="Calibri"/>
                <a:cs typeface="Calibri"/>
                <a:sym typeface="Calibri"/>
              </a:rPr>
              <a:t>Can’t spend a disproportionate amount of money on a minority of people, i.e. no freebies for execs</a:t>
            </a:r>
          </a:p>
          <a:p>
            <a:pPr marL="914400" lvl="1" indent="-342900" rtl="0">
              <a:lnSpc>
                <a:spcPct val="90000"/>
              </a:lnSpc>
              <a:spcBef>
                <a:spcPts val="320"/>
              </a:spcBef>
              <a:spcAft>
                <a:spcPts val="0"/>
              </a:spcAft>
              <a:buClr>
                <a:srgbClr val="000000"/>
              </a:buClr>
              <a:buSzPct val="100000"/>
              <a:buFont typeface="Calibri"/>
            </a:pPr>
            <a:r>
              <a:rPr lang="en" sz="1800">
                <a:solidFill>
                  <a:srgbClr val="000000"/>
                </a:solidFill>
                <a:latin typeface="Calibri"/>
                <a:ea typeface="Calibri"/>
                <a:cs typeface="Calibri"/>
                <a:sym typeface="Calibri"/>
              </a:rPr>
              <a:t>This would be like Cancer Research spending all of its money providing support for just the Trustees’ families and no-one else.</a:t>
            </a:r>
          </a:p>
          <a:p>
            <a:pPr marL="457200" lvl="0" indent="-228600" rtl="0">
              <a:lnSpc>
                <a:spcPct val="90000"/>
              </a:lnSpc>
              <a:spcBef>
                <a:spcPts val="480"/>
              </a:spcBef>
              <a:spcAft>
                <a:spcPts val="0"/>
              </a:spcAft>
              <a:buClr>
                <a:srgbClr val="000000"/>
              </a:buClr>
              <a:buFont typeface="Calibri"/>
            </a:pPr>
            <a:r>
              <a:rPr lang="en">
                <a:solidFill>
                  <a:srgbClr val="000000"/>
                </a:solidFill>
                <a:latin typeface="Calibri"/>
                <a:ea typeface="Calibri"/>
                <a:cs typeface="Calibri"/>
                <a:sym typeface="Calibri"/>
              </a:rPr>
              <a:t>Money spent on food and alcohol cannot be excessive</a:t>
            </a:r>
          </a:p>
        </p:txBody>
      </p:sp>
      <p:pic>
        <p:nvPicPr>
          <p:cNvPr id="272" name="Shape 272"/>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73" name="Shape 273"/>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lvl="0">
              <a:spcBef>
                <a:spcPts val="0"/>
              </a:spcBef>
              <a:buNone/>
            </a:pPr>
            <a:r>
              <a:rPr lang="en">
                <a:solidFill>
                  <a:srgbClr val="000000"/>
                </a:solidFill>
              </a:rPr>
              <a:t>Agenda For The Day</a:t>
            </a:r>
          </a:p>
        </p:txBody>
      </p:sp>
      <p:sp>
        <p:nvSpPr>
          <p:cNvPr id="118" name="Shape 118"/>
          <p:cNvSpPr txBox="1">
            <a:spLocks noGrp="1"/>
          </p:cNvSpPr>
          <p:nvPr>
            <p:ph type="body" idx="1"/>
          </p:nvPr>
        </p:nvSpPr>
        <p:spPr>
          <a:xfrm>
            <a:off x="168475" y="1489825"/>
            <a:ext cx="9038100" cy="3078900"/>
          </a:xfrm>
          <a:prstGeom prst="rect">
            <a:avLst/>
          </a:prstGeom>
        </p:spPr>
        <p:txBody>
          <a:bodyPr lIns="91425" tIns="91425" rIns="91425" bIns="91425" anchor="t" anchorCtr="0">
            <a:noAutofit/>
          </a:bodyPr>
          <a:lstStyle/>
          <a:p>
            <a:pPr marL="457200" lvl="0" indent="-228600" rtl="0">
              <a:lnSpc>
                <a:spcPct val="150000"/>
              </a:lnSpc>
              <a:spcBef>
                <a:spcPts val="0"/>
              </a:spcBef>
              <a:buClr>
                <a:srgbClr val="000000"/>
              </a:buClr>
              <a:buChar char="★"/>
            </a:pPr>
            <a:r>
              <a:rPr lang="en" sz="1200" b="1" dirty="0">
                <a:solidFill>
                  <a:srgbClr val="000000"/>
                </a:solidFill>
              </a:rPr>
              <a:t>11:00 - 11:15</a:t>
            </a:r>
            <a:r>
              <a:rPr lang="en" sz="1200" dirty="0">
                <a:solidFill>
                  <a:srgbClr val="000000"/>
                </a:solidFill>
              </a:rPr>
              <a:t> Introduction</a:t>
            </a:r>
          </a:p>
          <a:p>
            <a:pPr marL="457200" lvl="0" indent="-228600" rtl="0">
              <a:lnSpc>
                <a:spcPct val="150000"/>
              </a:lnSpc>
              <a:spcBef>
                <a:spcPts val="0"/>
              </a:spcBef>
              <a:buClr>
                <a:srgbClr val="000000"/>
              </a:buClr>
              <a:buChar char="★"/>
            </a:pPr>
            <a:r>
              <a:rPr lang="en" sz="1200" b="1" dirty="0">
                <a:solidFill>
                  <a:srgbClr val="000000"/>
                </a:solidFill>
              </a:rPr>
              <a:t>11:15 - 12:00</a:t>
            </a:r>
            <a:r>
              <a:rPr lang="en" sz="1200" dirty="0">
                <a:solidFill>
                  <a:srgbClr val="000000"/>
                </a:solidFill>
              </a:rPr>
              <a:t> Opening Keynote - Building Blocks to a Successful Year</a:t>
            </a:r>
          </a:p>
          <a:p>
            <a:pPr marL="457200" lvl="0" indent="-228600" rtl="0">
              <a:lnSpc>
                <a:spcPct val="150000"/>
              </a:lnSpc>
              <a:spcBef>
                <a:spcPts val="0"/>
              </a:spcBef>
              <a:buClr>
                <a:srgbClr val="000000"/>
              </a:buClr>
              <a:buChar char="★"/>
            </a:pPr>
            <a:r>
              <a:rPr lang="en" sz="1200" b="1" dirty="0">
                <a:solidFill>
                  <a:srgbClr val="000000"/>
                </a:solidFill>
              </a:rPr>
              <a:t>12:00 - 13:00</a:t>
            </a:r>
            <a:r>
              <a:rPr lang="en" sz="1200" dirty="0">
                <a:solidFill>
                  <a:srgbClr val="000000"/>
                </a:solidFill>
              </a:rPr>
              <a:t> Break Out Sessions: </a:t>
            </a:r>
            <a:r>
              <a:rPr lang="en" sz="1200" b="1" dirty="0">
                <a:solidFill>
                  <a:srgbClr val="000000"/>
                </a:solidFill>
              </a:rPr>
              <a:t>Finance</a:t>
            </a:r>
            <a:r>
              <a:rPr lang="en" sz="1200" dirty="0">
                <a:solidFill>
                  <a:srgbClr val="000000"/>
                </a:solidFill>
              </a:rPr>
              <a:t>, </a:t>
            </a:r>
            <a:r>
              <a:rPr lang="en" sz="1200" b="1" dirty="0">
                <a:solidFill>
                  <a:srgbClr val="000000"/>
                </a:solidFill>
              </a:rPr>
              <a:t>Equality and Diversity</a:t>
            </a:r>
            <a:r>
              <a:rPr lang="en" sz="1200" dirty="0">
                <a:solidFill>
                  <a:srgbClr val="000000"/>
                </a:solidFill>
              </a:rPr>
              <a:t>, </a:t>
            </a:r>
            <a:r>
              <a:rPr lang="en" sz="1200" b="1" dirty="0">
                <a:solidFill>
                  <a:srgbClr val="000000"/>
                </a:solidFill>
              </a:rPr>
              <a:t>Event Planning</a:t>
            </a:r>
          </a:p>
          <a:p>
            <a:pPr marL="457200" lvl="0" indent="-228600" rtl="0">
              <a:lnSpc>
                <a:spcPct val="150000"/>
              </a:lnSpc>
              <a:spcBef>
                <a:spcPts val="0"/>
              </a:spcBef>
              <a:buClr>
                <a:srgbClr val="000000"/>
              </a:buClr>
              <a:buChar char="★"/>
            </a:pPr>
            <a:r>
              <a:rPr lang="en" sz="1200" b="1" dirty="0">
                <a:solidFill>
                  <a:srgbClr val="000000"/>
                </a:solidFill>
              </a:rPr>
              <a:t>13:00 - 14:00</a:t>
            </a:r>
            <a:r>
              <a:rPr lang="en" sz="1200" dirty="0">
                <a:solidFill>
                  <a:srgbClr val="000000"/>
                </a:solidFill>
              </a:rPr>
              <a:t> Lunch and networking (Free Bread Ovens #Scenes)</a:t>
            </a:r>
          </a:p>
          <a:p>
            <a:pPr marL="457200" lvl="0" indent="-228600" rtl="0">
              <a:lnSpc>
                <a:spcPct val="150000"/>
              </a:lnSpc>
              <a:spcBef>
                <a:spcPts val="0"/>
              </a:spcBef>
              <a:buClr>
                <a:srgbClr val="000000"/>
              </a:buClr>
              <a:buChar char="★"/>
            </a:pPr>
            <a:r>
              <a:rPr lang="en" sz="1200" b="1" dirty="0">
                <a:solidFill>
                  <a:srgbClr val="000000"/>
                </a:solidFill>
              </a:rPr>
              <a:t>14:00 - 15:00</a:t>
            </a:r>
            <a:r>
              <a:rPr lang="en" sz="1200" dirty="0">
                <a:solidFill>
                  <a:srgbClr val="000000"/>
                </a:solidFill>
              </a:rPr>
              <a:t> Planning / Q &amp; A with Socs Exec</a:t>
            </a:r>
          </a:p>
        </p:txBody>
      </p:sp>
      <p:pic>
        <p:nvPicPr>
          <p:cNvPr id="119" name="Shape 119"/>
          <p:cNvPicPr preferRelativeResize="0"/>
          <p:nvPr/>
        </p:nvPicPr>
        <p:blipFill>
          <a:blip r:embed="rId3">
            <a:alphaModFix/>
          </a:blip>
          <a:stretch>
            <a:fillRect/>
          </a:stretch>
        </p:blipFill>
        <p:spPr>
          <a:xfrm>
            <a:off x="7873173" y="4118225"/>
            <a:ext cx="1111166" cy="967799"/>
          </a:xfrm>
          <a:prstGeom prst="rect">
            <a:avLst/>
          </a:prstGeom>
          <a:noFill/>
          <a:ln>
            <a:noFill/>
          </a:ln>
        </p:spPr>
      </p:pic>
      <p:pic>
        <p:nvPicPr>
          <p:cNvPr id="120" name="Shape 120"/>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21" name="Shape 121"/>
          <p:cNvPicPr preferRelativeResize="0"/>
          <p:nvPr/>
        </p:nvPicPr>
        <p:blipFill>
          <a:blip r:embed="rId5">
            <a:alphaModFix/>
          </a:blip>
          <a:stretch>
            <a:fillRect/>
          </a:stretch>
        </p:blipFill>
        <p:spPr>
          <a:xfrm>
            <a:off x="87125" y="4118275"/>
            <a:ext cx="1457350" cy="9677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What Does This All Mean?</a:t>
            </a:r>
          </a:p>
        </p:txBody>
      </p:sp>
      <p:sp>
        <p:nvSpPr>
          <p:cNvPr id="279" name="Shape 279"/>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10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Societies can </a:t>
            </a:r>
            <a:r>
              <a:rPr lang="en" b="1" u="sng">
                <a:solidFill>
                  <a:srgbClr val="000000"/>
                </a:solidFill>
                <a:latin typeface="Calibri"/>
                <a:ea typeface="Calibri"/>
                <a:cs typeface="Calibri"/>
                <a:sym typeface="Calibri"/>
              </a:rPr>
              <a:t>NOT</a:t>
            </a:r>
            <a:r>
              <a:rPr lang="en">
                <a:solidFill>
                  <a:srgbClr val="000000"/>
                </a:solidFill>
                <a:latin typeface="Calibri"/>
                <a:ea typeface="Calibri"/>
                <a:cs typeface="Calibri"/>
                <a:sym typeface="Calibri"/>
              </a:rPr>
              <a:t> trade</a:t>
            </a:r>
          </a:p>
          <a:p>
            <a:pPr marL="914400" lvl="1" indent="-342900" rtl="0">
              <a:lnSpc>
                <a:spcPct val="100000"/>
              </a:lnSpc>
              <a:spcBef>
                <a:spcPts val="320"/>
              </a:spcBef>
              <a:spcAft>
                <a:spcPts val="1000"/>
              </a:spcAft>
              <a:buClr>
                <a:srgbClr val="000000"/>
              </a:buClr>
              <a:buSzPct val="100000"/>
              <a:buFont typeface="Calibri"/>
            </a:pPr>
            <a:r>
              <a:rPr lang="en" sz="1800">
                <a:solidFill>
                  <a:srgbClr val="000000"/>
                </a:solidFill>
                <a:latin typeface="Calibri"/>
                <a:ea typeface="Calibri"/>
                <a:cs typeface="Calibri"/>
                <a:sym typeface="Calibri"/>
              </a:rPr>
              <a:t>Your society funds are </a:t>
            </a:r>
            <a:r>
              <a:rPr lang="en" sz="1800" i="1">
                <a:solidFill>
                  <a:srgbClr val="000000"/>
                </a:solidFill>
                <a:latin typeface="Calibri"/>
                <a:ea typeface="Calibri"/>
                <a:cs typeface="Calibri"/>
                <a:sym typeface="Calibri"/>
              </a:rPr>
              <a:t>donations</a:t>
            </a:r>
            <a:r>
              <a:rPr lang="en" sz="1800">
                <a:solidFill>
                  <a:srgbClr val="000000"/>
                </a:solidFill>
                <a:latin typeface="Calibri"/>
                <a:ea typeface="Calibri"/>
                <a:cs typeface="Calibri"/>
                <a:sym typeface="Calibri"/>
              </a:rPr>
              <a:t> not </a:t>
            </a:r>
            <a:r>
              <a:rPr lang="en" sz="1800" i="1">
                <a:solidFill>
                  <a:srgbClr val="000000"/>
                </a:solidFill>
                <a:latin typeface="Calibri"/>
                <a:ea typeface="Calibri"/>
                <a:cs typeface="Calibri"/>
                <a:sym typeface="Calibri"/>
              </a:rPr>
              <a:t>revenue</a:t>
            </a:r>
            <a:r>
              <a:rPr lang="en" sz="1800">
                <a:solidFill>
                  <a:srgbClr val="000000"/>
                </a:solidFill>
                <a:latin typeface="Calibri"/>
                <a:ea typeface="Calibri"/>
                <a:cs typeface="Calibri"/>
                <a:sym typeface="Calibri"/>
              </a:rPr>
              <a:t>.</a:t>
            </a:r>
          </a:p>
          <a:p>
            <a:pPr marL="457200" lvl="0" indent="-228600" rtl="0">
              <a:lnSpc>
                <a:spcPct val="100000"/>
              </a:lnSpc>
              <a:spcBef>
                <a:spcPts val="480"/>
              </a:spcBef>
              <a:spcAft>
                <a:spcPts val="1000"/>
              </a:spcAft>
              <a:buClr>
                <a:srgbClr val="000000"/>
              </a:buClr>
              <a:buFont typeface="Calibri"/>
            </a:pPr>
            <a:r>
              <a:rPr lang="en">
                <a:solidFill>
                  <a:srgbClr val="000000"/>
                </a:solidFill>
                <a:latin typeface="Calibri"/>
                <a:ea typeface="Calibri"/>
                <a:cs typeface="Calibri"/>
                <a:sym typeface="Calibri"/>
              </a:rPr>
              <a:t>Consequently, you can't put on events to run at a profit. You are simply running events to break even at 65% attendance.</a:t>
            </a:r>
          </a:p>
          <a:p>
            <a:pPr marL="457200" lvl="0" indent="-228600" rtl="0">
              <a:lnSpc>
                <a:spcPct val="100000"/>
              </a:lnSpc>
              <a:spcBef>
                <a:spcPts val="480"/>
              </a:spcBef>
              <a:spcAft>
                <a:spcPts val="1000"/>
              </a:spcAft>
              <a:buClr>
                <a:srgbClr val="000000"/>
              </a:buClr>
              <a:buFont typeface="Calibri"/>
            </a:pPr>
            <a:r>
              <a:rPr lang="en">
                <a:solidFill>
                  <a:srgbClr val="000000"/>
                </a:solidFill>
                <a:latin typeface="Calibri"/>
                <a:ea typeface="Calibri"/>
                <a:cs typeface="Calibri"/>
                <a:sym typeface="Calibri"/>
              </a:rPr>
              <a:t>Any fundraising we do has to be processed through RAG's account (Because otherwise it is illegal for a charity to give money to another charity)</a:t>
            </a:r>
          </a:p>
          <a:p>
            <a:pPr marL="914400" lvl="1" indent="-342900" rtl="0">
              <a:lnSpc>
                <a:spcPct val="100000"/>
              </a:lnSpc>
              <a:spcBef>
                <a:spcPts val="320"/>
              </a:spcBef>
              <a:spcAft>
                <a:spcPts val="1000"/>
              </a:spcAft>
              <a:buClr>
                <a:srgbClr val="000000"/>
              </a:buClr>
              <a:buSzPct val="100000"/>
              <a:buFont typeface="Calibri"/>
            </a:pPr>
            <a:r>
              <a:rPr lang="en" sz="1800">
                <a:solidFill>
                  <a:srgbClr val="000000"/>
                </a:solidFill>
                <a:latin typeface="Calibri"/>
                <a:ea typeface="Calibri"/>
                <a:cs typeface="Calibri"/>
                <a:sym typeface="Calibri"/>
              </a:rPr>
              <a:t>There is special dispensation for this in the Charities Act, 2011.</a:t>
            </a:r>
          </a:p>
        </p:txBody>
      </p:sp>
      <p:pic>
        <p:nvPicPr>
          <p:cNvPr id="280" name="Shape 280"/>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81" name="Shape 281"/>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Constitutions &amp; Primary Purpose</a:t>
            </a:r>
          </a:p>
        </p:txBody>
      </p:sp>
      <p:sp>
        <p:nvSpPr>
          <p:cNvPr id="287" name="Shape 287"/>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1000"/>
              </a:spcAft>
              <a:buClr>
                <a:srgbClr val="000000"/>
              </a:buClr>
              <a:buSzPct val="100000"/>
              <a:buFont typeface="Calibri"/>
            </a:pPr>
            <a:r>
              <a:rPr lang="en">
                <a:solidFill>
                  <a:srgbClr val="000000"/>
                </a:solidFill>
                <a:latin typeface="Calibri"/>
                <a:ea typeface="Calibri"/>
                <a:cs typeface="Calibri"/>
                <a:sym typeface="Calibri"/>
              </a:rPr>
              <a:t>Your primary purpose is your aims and objectives as set out in your society's constitution</a:t>
            </a:r>
          </a:p>
          <a:p>
            <a:pPr marL="457200" marR="0" lvl="0" indent="-228600" algn="l" rtl="0">
              <a:lnSpc>
                <a:spcPct val="10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Every society has one - if you can't find a copy of yours then ask in the resources room and we'll find you a copy</a:t>
            </a:r>
          </a:p>
          <a:p>
            <a:pPr marL="457200" marR="0" lvl="0" indent="-228600" algn="l" rtl="0">
              <a:lnSpc>
                <a:spcPct val="10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Therefore any money that is being spent on something that isn't within your aims and objectives, or the SU's primary purpose (to improve Warwick students' experience of university) is illegal.</a:t>
            </a:r>
          </a:p>
          <a:p>
            <a:pPr marL="457200" marR="0" lvl="0" indent="-228600" algn="l" rtl="0">
              <a:lnSpc>
                <a:spcPct val="10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This is why we require events to have at least 80/20 balance of Warwick students to externals.</a:t>
            </a:r>
          </a:p>
        </p:txBody>
      </p:sp>
      <p:pic>
        <p:nvPicPr>
          <p:cNvPr id="288" name="Shape 288"/>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89" name="Shape 289"/>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Legal Responsibilities</a:t>
            </a:r>
          </a:p>
        </p:txBody>
      </p:sp>
      <p:sp>
        <p:nvSpPr>
          <p:cNvPr id="295" name="Shape 295"/>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You are all legally responsible for your members on events and socials.</a:t>
            </a:r>
          </a:p>
          <a:p>
            <a:pPr marL="457200" lvl="0" indent="-228600"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If there was an incident, you would be responsible for the students involved in a Court of Law.</a:t>
            </a:r>
          </a:p>
          <a:p>
            <a:pPr marL="457200" lvl="0" indent="-228600"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You therefore have a Duty of Care to all of your members. We have online Duty of Care training on the SU website under exec resources -&gt; Training</a:t>
            </a:r>
          </a:p>
          <a:p>
            <a:pPr marL="457200" marR="0" lvl="0" indent="-228600" algn="l"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This is also why we require risk assessments to be filled out with all event planning packs, to demonstrate that you have thought about and minimised any risks involved in your events.</a:t>
            </a:r>
          </a:p>
          <a:p>
            <a:pPr marL="457200" marR="0" lvl="0" indent="-228600" algn="l"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This means that on nights out that it is the exec's responsibility to make sure members get home safely - especially freshers.</a:t>
            </a:r>
          </a:p>
        </p:txBody>
      </p:sp>
      <p:pic>
        <p:nvPicPr>
          <p:cNvPr id="296" name="Shape 296"/>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297" name="Shape 297"/>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0" y="458025"/>
            <a:ext cx="93159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When do I need to fill out an event planning pack?</a:t>
            </a:r>
          </a:p>
        </p:txBody>
      </p:sp>
      <p:sp>
        <p:nvSpPr>
          <p:cNvPr id="303" name="Shape 303"/>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marR="0" lvl="0" indent="-228600" algn="l" rtl="0">
              <a:lnSpc>
                <a:spcPct val="100000"/>
              </a:lnSpc>
              <a:spcBef>
                <a:spcPts val="0"/>
              </a:spcBef>
              <a:spcAft>
                <a:spcPts val="1000"/>
              </a:spcAft>
              <a:buClr>
                <a:srgbClr val="000000"/>
              </a:buClr>
              <a:buFont typeface="Calibri"/>
            </a:pPr>
            <a:r>
              <a:rPr lang="en">
                <a:solidFill>
                  <a:srgbClr val="000000"/>
                </a:solidFill>
                <a:latin typeface="Calibri"/>
                <a:ea typeface="Calibri"/>
                <a:cs typeface="Calibri"/>
                <a:sym typeface="Calibri"/>
              </a:rPr>
              <a:t>You need to fill out an event planning pack if there are any of the following associated with the event you plan on running:</a:t>
            </a:r>
          </a:p>
          <a:p>
            <a:pPr marL="914400" marR="0" lvl="1" indent="-228600" algn="l" rtl="0">
              <a:lnSpc>
                <a:spcPct val="100000"/>
              </a:lnSpc>
              <a:spcBef>
                <a:spcPts val="0"/>
              </a:spcBef>
              <a:spcAft>
                <a:spcPts val="0"/>
              </a:spcAft>
              <a:buClr>
                <a:srgbClr val="000000"/>
              </a:buClr>
              <a:buFont typeface="Calibri"/>
            </a:pPr>
            <a:r>
              <a:rPr lang="en" b="1">
                <a:solidFill>
                  <a:srgbClr val="000000"/>
                </a:solidFill>
                <a:latin typeface="Calibri"/>
                <a:ea typeface="Calibri"/>
                <a:cs typeface="Calibri"/>
                <a:sym typeface="Calibri"/>
              </a:rPr>
              <a:t>Financial risk - </a:t>
            </a:r>
            <a:r>
              <a:rPr lang="en">
                <a:solidFill>
                  <a:srgbClr val="000000"/>
                </a:solidFill>
                <a:latin typeface="Calibri"/>
                <a:ea typeface="Calibri"/>
                <a:cs typeface="Calibri"/>
                <a:sym typeface="Calibri"/>
              </a:rPr>
              <a:t>If you're selling tickets to an event, with the risk of not selling enough</a:t>
            </a:r>
          </a:p>
          <a:p>
            <a:pPr marL="914400" marR="0" lvl="1" indent="-228600" algn="l" rtl="0">
              <a:lnSpc>
                <a:spcPct val="100000"/>
              </a:lnSpc>
              <a:spcBef>
                <a:spcPts val="0"/>
              </a:spcBef>
              <a:spcAft>
                <a:spcPts val="0"/>
              </a:spcAft>
              <a:buClr>
                <a:srgbClr val="000000"/>
              </a:buClr>
              <a:buFont typeface="Calibri"/>
            </a:pPr>
            <a:r>
              <a:rPr lang="en" b="1">
                <a:solidFill>
                  <a:srgbClr val="000000"/>
                </a:solidFill>
                <a:latin typeface="Calibri"/>
                <a:ea typeface="Calibri"/>
                <a:cs typeface="Calibri"/>
                <a:sym typeface="Calibri"/>
              </a:rPr>
              <a:t>Reputational risk - </a:t>
            </a:r>
            <a:r>
              <a:rPr lang="en">
                <a:solidFill>
                  <a:srgbClr val="000000"/>
                </a:solidFill>
                <a:latin typeface="Calibri"/>
                <a:ea typeface="Calibri"/>
                <a:cs typeface="Calibri"/>
                <a:sym typeface="Calibri"/>
              </a:rPr>
              <a:t>If you're inviting external speakers onto campus, or doing anything that the media might write about</a:t>
            </a:r>
          </a:p>
          <a:p>
            <a:pPr marL="914400" marR="0" lvl="1" indent="-228600" algn="l" rtl="0">
              <a:lnSpc>
                <a:spcPct val="100000"/>
              </a:lnSpc>
              <a:spcBef>
                <a:spcPts val="0"/>
              </a:spcBef>
              <a:spcAft>
                <a:spcPts val="0"/>
              </a:spcAft>
              <a:buClr>
                <a:srgbClr val="000000"/>
              </a:buClr>
              <a:buFont typeface="Calibri"/>
            </a:pPr>
            <a:r>
              <a:rPr lang="en" b="1">
                <a:solidFill>
                  <a:srgbClr val="000000"/>
                </a:solidFill>
                <a:latin typeface="Calibri"/>
                <a:ea typeface="Calibri"/>
                <a:cs typeface="Calibri"/>
                <a:sym typeface="Calibri"/>
              </a:rPr>
              <a:t>Health &amp; Safety risk - </a:t>
            </a:r>
            <a:r>
              <a:rPr lang="en">
                <a:solidFill>
                  <a:srgbClr val="000000"/>
                </a:solidFill>
                <a:latin typeface="Calibri"/>
                <a:ea typeface="Calibri"/>
                <a:cs typeface="Calibri"/>
                <a:sym typeface="Calibri"/>
              </a:rPr>
              <a:t>If you're organising a trip to laser tag, then we'll need to see a risk assessment</a:t>
            </a:r>
          </a:p>
          <a:p>
            <a:pPr marR="0" lvl="0" algn="l" rtl="0">
              <a:lnSpc>
                <a:spcPct val="100000"/>
              </a:lnSpc>
              <a:spcBef>
                <a:spcPts val="0"/>
              </a:spcBef>
              <a:spcAft>
                <a:spcPts val="0"/>
              </a:spcAft>
              <a:buNone/>
            </a:pPr>
            <a:endParaRPr>
              <a:solidFill>
                <a:srgbClr val="000000"/>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Font typeface="Calibri"/>
            </a:pPr>
            <a:r>
              <a:rPr lang="en">
                <a:solidFill>
                  <a:srgbClr val="000000"/>
                </a:solidFill>
                <a:latin typeface="Calibri"/>
                <a:ea typeface="Calibri"/>
                <a:cs typeface="Calibri"/>
                <a:sym typeface="Calibri"/>
              </a:rPr>
              <a:t>If you're just holding a social in curiositea or organising a night out, then you don't need to fill out a pack!</a:t>
            </a:r>
          </a:p>
        </p:txBody>
      </p:sp>
      <p:pic>
        <p:nvPicPr>
          <p:cNvPr id="304" name="Shape 304"/>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305" name="Shape 305"/>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Legal Responsibilities</a:t>
            </a:r>
          </a:p>
        </p:txBody>
      </p:sp>
      <p:sp>
        <p:nvSpPr>
          <p:cNvPr id="311" name="Shape 311"/>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solidFill>
                  <a:srgbClr val="000000"/>
                </a:solidFill>
                <a:latin typeface="Calibri"/>
                <a:ea typeface="Calibri"/>
                <a:cs typeface="Calibri"/>
                <a:sym typeface="Calibri"/>
              </a:rPr>
              <a:t>You are all covered by the Union’s </a:t>
            </a:r>
            <a:r>
              <a:rPr lang="en" b="1">
                <a:solidFill>
                  <a:srgbClr val="000000"/>
                </a:solidFill>
                <a:latin typeface="Calibri"/>
                <a:ea typeface="Calibri"/>
                <a:cs typeface="Calibri"/>
                <a:sym typeface="Calibri"/>
              </a:rPr>
              <a:t>Public Liability Insurance</a:t>
            </a:r>
            <a:r>
              <a:rPr lang="en">
                <a:solidFill>
                  <a:srgbClr val="000000"/>
                </a:solidFill>
                <a:latin typeface="Calibri"/>
                <a:ea typeface="Calibri"/>
                <a:cs typeface="Calibri"/>
                <a:sym typeface="Calibri"/>
              </a:rPr>
              <a:t> (paid for by the SocsFed fee)</a:t>
            </a:r>
          </a:p>
          <a:p>
            <a:pPr lvl="0" rtl="0">
              <a:lnSpc>
                <a:spcPct val="100000"/>
              </a:lnSpc>
              <a:spcBef>
                <a:spcPts val="444"/>
              </a:spcBef>
              <a:spcAft>
                <a:spcPts val="0"/>
              </a:spcAft>
              <a:buNone/>
            </a:pPr>
            <a:r>
              <a:rPr lang="en" b="1" u="sng">
                <a:solidFill>
                  <a:srgbClr val="000000"/>
                </a:solidFill>
                <a:latin typeface="Calibri"/>
                <a:ea typeface="Calibri"/>
                <a:cs typeface="Calibri"/>
                <a:sym typeface="Calibri"/>
              </a:rPr>
              <a:t>What does this mean?</a:t>
            </a:r>
          </a:p>
          <a:p>
            <a:pPr marL="457200" lvl="0" indent="-228600" rtl="0">
              <a:lnSpc>
                <a:spcPct val="100000"/>
              </a:lnSpc>
              <a:spcBef>
                <a:spcPts val="444"/>
              </a:spcBef>
              <a:spcAft>
                <a:spcPts val="0"/>
              </a:spcAft>
              <a:buClr>
                <a:srgbClr val="000000"/>
              </a:buClr>
              <a:buFont typeface="Calibri"/>
            </a:pPr>
            <a:r>
              <a:rPr lang="en">
                <a:solidFill>
                  <a:srgbClr val="000000"/>
                </a:solidFill>
                <a:latin typeface="Calibri"/>
                <a:ea typeface="Calibri"/>
                <a:cs typeface="Calibri"/>
                <a:sym typeface="Calibri"/>
              </a:rPr>
              <a:t>If a mirror ball fell from our ceiling and injured one of your members, then you as an exec member would not have to pay the legal costs associated with that claim.</a:t>
            </a:r>
          </a:p>
          <a:p>
            <a:pPr lvl="0" rtl="0">
              <a:lnSpc>
                <a:spcPct val="100000"/>
              </a:lnSpc>
              <a:spcBef>
                <a:spcPts val="0"/>
              </a:spcBef>
              <a:spcAft>
                <a:spcPts val="0"/>
              </a:spcAft>
              <a:buNone/>
            </a:pPr>
            <a:endParaRPr>
              <a:solidFill>
                <a:srgbClr val="000000"/>
              </a:solidFill>
              <a:latin typeface="Calibri"/>
              <a:ea typeface="Calibri"/>
              <a:cs typeface="Calibri"/>
              <a:sym typeface="Calibri"/>
            </a:endParaRPr>
          </a:p>
          <a:p>
            <a:pPr lvl="0" rtl="0">
              <a:lnSpc>
                <a:spcPct val="100000"/>
              </a:lnSpc>
              <a:spcBef>
                <a:spcPts val="0"/>
              </a:spcBef>
              <a:spcAft>
                <a:spcPts val="0"/>
              </a:spcAft>
              <a:buNone/>
            </a:pPr>
            <a:r>
              <a:rPr lang="en">
                <a:solidFill>
                  <a:srgbClr val="000000"/>
                </a:solidFill>
                <a:latin typeface="Calibri"/>
                <a:ea typeface="Calibri"/>
                <a:cs typeface="Calibri"/>
                <a:sym typeface="Calibri"/>
              </a:rPr>
              <a:t>However there is </a:t>
            </a:r>
            <a:r>
              <a:rPr lang="en" b="1">
                <a:solidFill>
                  <a:srgbClr val="000000"/>
                </a:solidFill>
                <a:latin typeface="Calibri"/>
                <a:ea typeface="Calibri"/>
                <a:cs typeface="Calibri"/>
                <a:sym typeface="Calibri"/>
              </a:rPr>
              <a:t>absolutely no cover</a:t>
            </a:r>
            <a:r>
              <a:rPr lang="en">
                <a:solidFill>
                  <a:srgbClr val="000000"/>
                </a:solidFill>
                <a:latin typeface="Calibri"/>
                <a:ea typeface="Calibri"/>
                <a:cs typeface="Calibri"/>
                <a:sym typeface="Calibri"/>
              </a:rPr>
              <a:t> for personal accidents.</a:t>
            </a:r>
          </a:p>
          <a:p>
            <a:pPr lvl="0" rtl="0">
              <a:lnSpc>
                <a:spcPct val="100000"/>
              </a:lnSpc>
              <a:spcBef>
                <a:spcPts val="444"/>
              </a:spcBef>
              <a:spcAft>
                <a:spcPts val="0"/>
              </a:spcAft>
              <a:buNone/>
            </a:pPr>
            <a:r>
              <a:rPr lang="en" b="1" u="sng">
                <a:solidFill>
                  <a:srgbClr val="000000"/>
                </a:solidFill>
                <a:latin typeface="Calibri"/>
                <a:ea typeface="Calibri"/>
                <a:cs typeface="Calibri"/>
                <a:sym typeface="Calibri"/>
              </a:rPr>
              <a:t>What does this mean?</a:t>
            </a:r>
          </a:p>
          <a:p>
            <a:pPr marL="457200" lvl="0" indent="-228600" rtl="0">
              <a:lnSpc>
                <a:spcPct val="100000"/>
              </a:lnSpc>
              <a:spcBef>
                <a:spcPts val="444"/>
              </a:spcBef>
              <a:spcAft>
                <a:spcPts val="0"/>
              </a:spcAft>
              <a:buClr>
                <a:srgbClr val="000000"/>
              </a:buClr>
              <a:buFont typeface="Calibri"/>
            </a:pPr>
            <a:r>
              <a:rPr lang="en">
                <a:solidFill>
                  <a:srgbClr val="000000"/>
                </a:solidFill>
                <a:latin typeface="Calibri"/>
                <a:ea typeface="Calibri"/>
                <a:cs typeface="Calibri"/>
                <a:sym typeface="Calibri"/>
              </a:rPr>
              <a:t>If one of your dancers broke their leg in a rehearsal, then they are not covered by any of our insurance.</a:t>
            </a:r>
          </a:p>
          <a:p>
            <a:pPr marL="457200" lvl="0" indent="-228600" rtl="0">
              <a:lnSpc>
                <a:spcPct val="100000"/>
              </a:lnSpc>
              <a:spcBef>
                <a:spcPts val="444"/>
              </a:spcBef>
              <a:spcAft>
                <a:spcPts val="0"/>
              </a:spcAft>
              <a:buClr>
                <a:srgbClr val="000000"/>
              </a:buClr>
              <a:buFont typeface="Calibri"/>
            </a:pPr>
            <a:r>
              <a:rPr lang="en">
                <a:solidFill>
                  <a:srgbClr val="000000"/>
                </a:solidFill>
                <a:latin typeface="Calibri"/>
                <a:ea typeface="Calibri"/>
                <a:cs typeface="Calibri"/>
                <a:sym typeface="Calibri"/>
              </a:rPr>
              <a:t>You will need to </a:t>
            </a:r>
            <a:r>
              <a:rPr lang="en" b="1">
                <a:solidFill>
                  <a:srgbClr val="000000"/>
                </a:solidFill>
                <a:latin typeface="Calibri"/>
                <a:ea typeface="Calibri"/>
                <a:cs typeface="Calibri"/>
                <a:sym typeface="Calibri"/>
              </a:rPr>
              <a:t>make your members aware of this</a:t>
            </a:r>
            <a:r>
              <a:rPr lang="en">
                <a:solidFill>
                  <a:srgbClr val="000000"/>
                </a:solidFill>
                <a:latin typeface="Calibri"/>
                <a:ea typeface="Calibri"/>
                <a:cs typeface="Calibri"/>
                <a:sym typeface="Calibri"/>
              </a:rPr>
              <a:t>, and they will need to </a:t>
            </a:r>
            <a:r>
              <a:rPr lang="en" b="1">
                <a:solidFill>
                  <a:srgbClr val="000000"/>
                </a:solidFill>
                <a:latin typeface="Calibri"/>
                <a:ea typeface="Calibri"/>
                <a:cs typeface="Calibri"/>
                <a:sym typeface="Calibri"/>
              </a:rPr>
              <a:t>purchase their own travel/accident insurance</a:t>
            </a:r>
            <a:r>
              <a:rPr lang="en">
                <a:solidFill>
                  <a:srgbClr val="000000"/>
                </a:solidFill>
                <a:latin typeface="Calibri"/>
                <a:ea typeface="Calibri"/>
                <a:cs typeface="Calibri"/>
                <a:sym typeface="Calibri"/>
              </a:rPr>
              <a:t> for any trips and tours.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Roles &amp; Responsibilities</a:t>
            </a:r>
          </a:p>
        </p:txBody>
      </p:sp>
      <p:sp>
        <p:nvSpPr>
          <p:cNvPr id="318" name="Shape 318"/>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This isn't supposed to scare you all! But with great power comes great responsibility.</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And we are here to help you every step of the way! As long as you comply with all SU processes like event planning, and you get all of your forms into us with plenty of time, then we wouldn't let you open up yourselves to any risk</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Worried about anything? Just ask - me, Gerard, the co-ordinators - we are all here to help!</a:t>
            </a:r>
          </a:p>
        </p:txBody>
      </p:sp>
      <p:pic>
        <p:nvPicPr>
          <p:cNvPr id="319" name="Shape 319"/>
          <p:cNvPicPr preferRelativeResize="0"/>
          <p:nvPr/>
        </p:nvPicPr>
        <p:blipFill>
          <a:blip r:embed="rId3">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External Speaker Forms</a:t>
            </a:r>
          </a:p>
        </p:txBody>
      </p:sp>
      <p:sp>
        <p:nvSpPr>
          <p:cNvPr id="325" name="Shape 325"/>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I just want to emphasise that last point in regards to external speaker forms.</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We require external speaker forms to be in &gt;28 days before the event - this is required so we can do the necessary research into the speaker</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We don't ban speakers - as long as we have enough time, we will facilitate anyone</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If you are putting on an event with a controversial speaker or topic, then please let us know as soon as possible.</a:t>
            </a:r>
          </a:p>
          <a:p>
            <a:pPr marL="457200" lvl="0" indent="-228600" rtl="0">
              <a:lnSpc>
                <a:spcPct val="100000"/>
              </a:lnSpc>
              <a:spcBef>
                <a:spcPts val="444"/>
              </a:spcBef>
              <a:spcAft>
                <a:spcPts val="1000"/>
              </a:spcAft>
              <a:buClr>
                <a:srgbClr val="000000"/>
              </a:buClr>
              <a:buFont typeface="Calibri"/>
            </a:pPr>
            <a:r>
              <a:rPr lang="en">
                <a:solidFill>
                  <a:srgbClr val="000000"/>
                </a:solidFill>
                <a:latin typeface="Calibri"/>
                <a:ea typeface="Calibri"/>
                <a:cs typeface="Calibri"/>
                <a:sym typeface="Calibri"/>
              </a:rPr>
              <a:t>We can be flexible at times, but we reserve the right to stop events from happening if we don't have enough notice</a:t>
            </a:r>
          </a:p>
        </p:txBody>
      </p:sp>
      <p:pic>
        <p:nvPicPr>
          <p:cNvPr id="326" name="Shape 326"/>
          <p:cNvPicPr preferRelativeResize="0"/>
          <p:nvPr/>
        </p:nvPicPr>
        <p:blipFill>
          <a:blip r:embed="rId3">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Timeline - Term 3 and Summer</a:t>
            </a:r>
          </a:p>
        </p:txBody>
      </p:sp>
      <p:pic>
        <p:nvPicPr>
          <p:cNvPr id="332" name="Shape 332"/>
          <p:cNvPicPr preferRelativeResize="0"/>
          <p:nvPr/>
        </p:nvPicPr>
        <p:blipFill>
          <a:blip r:embed="rId3">
            <a:alphaModFix/>
          </a:blip>
          <a:stretch>
            <a:fillRect/>
          </a:stretch>
        </p:blipFill>
        <p:spPr>
          <a:xfrm>
            <a:off x="8032823" y="4175700"/>
            <a:ext cx="1111166" cy="967799"/>
          </a:xfrm>
          <a:prstGeom prst="rect">
            <a:avLst/>
          </a:prstGeom>
          <a:noFill/>
          <a:ln>
            <a:noFill/>
          </a:ln>
        </p:spPr>
      </p:pic>
      <p:pic>
        <p:nvPicPr>
          <p:cNvPr id="333" name="Shape 333"/>
          <p:cNvPicPr preferRelativeResize="0"/>
          <p:nvPr/>
        </p:nvPicPr>
        <p:blipFill rotWithShape="1">
          <a:blip r:embed="rId4">
            <a:alphaModFix/>
          </a:blip>
          <a:srcRect/>
          <a:stretch/>
        </p:blipFill>
        <p:spPr>
          <a:xfrm>
            <a:off x="1" y="4175701"/>
            <a:ext cx="945600" cy="967800"/>
          </a:xfrm>
          <a:prstGeom prst="rect">
            <a:avLst/>
          </a:prstGeom>
          <a:noFill/>
          <a:ln>
            <a:noFill/>
          </a:ln>
        </p:spPr>
      </p:pic>
      <p:sp>
        <p:nvSpPr>
          <p:cNvPr id="334" name="Shape 334"/>
          <p:cNvSpPr txBox="1"/>
          <p:nvPr/>
        </p:nvSpPr>
        <p:spPr>
          <a:xfrm>
            <a:off x="387900" y="1382350"/>
            <a:ext cx="8079900" cy="2884200"/>
          </a:xfrm>
          <a:prstGeom prst="rect">
            <a:avLst/>
          </a:prstGeom>
          <a:noFill/>
          <a:ln>
            <a:noFill/>
          </a:ln>
        </p:spPr>
        <p:txBody>
          <a:bodyPr lIns="91425" tIns="91425" rIns="91425" bIns="91425" anchor="ctr" anchorCtr="0">
            <a:noAutofit/>
          </a:bodyPr>
          <a:lstStyle/>
          <a:p>
            <a:pPr marL="457200" lvl="0" indent="-336550" rtl="0">
              <a:lnSpc>
                <a:spcPct val="115000"/>
              </a:lnSpc>
              <a:spcBef>
                <a:spcPts val="0"/>
              </a:spcBef>
              <a:buSzPct val="100000"/>
              <a:buFont typeface="Calibri"/>
              <a:buAutoNum type="arabicPeriod"/>
            </a:pPr>
            <a:r>
              <a:rPr lang="en" sz="1700">
                <a:latin typeface="Calibri"/>
                <a:ea typeface="Calibri"/>
                <a:cs typeface="Calibri"/>
                <a:sym typeface="Calibri"/>
              </a:rPr>
              <a:t>Handover meetings with previous exec</a:t>
            </a:r>
          </a:p>
          <a:p>
            <a:pPr marL="457200" lvl="0" indent="-336550" rtl="0">
              <a:lnSpc>
                <a:spcPct val="115000"/>
              </a:lnSpc>
              <a:spcBef>
                <a:spcPts val="1000"/>
              </a:spcBef>
              <a:buSzPct val="100000"/>
              <a:buFont typeface="Calibri"/>
              <a:buAutoNum type="arabicPeriod"/>
            </a:pPr>
            <a:r>
              <a:rPr lang="en" sz="1700">
                <a:latin typeface="Calibri"/>
                <a:ea typeface="Calibri"/>
                <a:cs typeface="Calibri"/>
                <a:sym typeface="Calibri"/>
              </a:rPr>
              <a:t>Get sponsorship packs out to companies over Easter if you're looking for external sponsorship (George/Gerard can provide assistance on this)</a:t>
            </a:r>
          </a:p>
          <a:p>
            <a:pPr marL="457200" lvl="0" indent="-336550" rtl="0">
              <a:lnSpc>
                <a:spcPct val="115000"/>
              </a:lnSpc>
              <a:spcBef>
                <a:spcPts val="1000"/>
              </a:spcBef>
              <a:buSzPct val="100000"/>
              <a:buFont typeface="Calibri"/>
              <a:buAutoNum type="arabicPeriod"/>
            </a:pPr>
            <a:r>
              <a:rPr lang="en" sz="1700">
                <a:latin typeface="Calibri"/>
                <a:ea typeface="Calibri"/>
                <a:cs typeface="Calibri"/>
                <a:sym typeface="Calibri"/>
              </a:rPr>
              <a:t>Plan your year as exec, when are events, socials, deadlines etc</a:t>
            </a:r>
          </a:p>
          <a:p>
            <a:pPr marL="457200" lvl="0" indent="-336550" rtl="0">
              <a:lnSpc>
                <a:spcPct val="115000"/>
              </a:lnSpc>
              <a:spcBef>
                <a:spcPts val="1000"/>
              </a:spcBef>
              <a:buSzPct val="100000"/>
              <a:buFont typeface="Calibri"/>
              <a:buAutoNum type="arabicPeriod"/>
            </a:pPr>
            <a:r>
              <a:rPr lang="en" sz="1700">
                <a:latin typeface="Calibri"/>
                <a:ea typeface="Calibri"/>
                <a:cs typeface="Calibri"/>
                <a:sym typeface="Calibri"/>
              </a:rPr>
              <a:t>Budget for the year ahead - so no nasty surprises!</a:t>
            </a:r>
          </a:p>
          <a:p>
            <a:pPr marL="457200" lvl="0" indent="-336550" rtl="0">
              <a:lnSpc>
                <a:spcPct val="115000"/>
              </a:lnSpc>
              <a:spcBef>
                <a:spcPts val="1000"/>
              </a:spcBef>
              <a:buSzPct val="100000"/>
              <a:buFont typeface="Calibri"/>
              <a:buAutoNum type="arabicPeriod"/>
            </a:pPr>
            <a:r>
              <a:rPr lang="en" sz="1700">
                <a:latin typeface="Calibri"/>
                <a:ea typeface="Calibri"/>
                <a:cs typeface="Calibri"/>
                <a:sym typeface="Calibri"/>
              </a:rPr>
              <a:t>Get all event planning packs in for term 1 events</a:t>
            </a:r>
          </a:p>
          <a:p>
            <a:pPr marL="457200" lvl="0" indent="-336550" rtl="0">
              <a:lnSpc>
                <a:spcPct val="115000"/>
              </a:lnSpc>
              <a:spcBef>
                <a:spcPts val="1000"/>
              </a:spcBef>
              <a:buSzPct val="100000"/>
              <a:buFont typeface="Calibri"/>
              <a:buAutoNum type="arabicPeriod"/>
            </a:pPr>
            <a:r>
              <a:rPr lang="en" sz="1700">
                <a:latin typeface="Calibri"/>
                <a:ea typeface="Calibri"/>
                <a:cs typeface="Calibri"/>
                <a:sym typeface="Calibri"/>
              </a:rPr>
              <a:t>Planning for Freshers’ Week and societies fair – how can you stand out? (Make sure your publicity is ordered to the SU in time for freshers week!)</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Timeline - Term 1</a:t>
            </a:r>
          </a:p>
        </p:txBody>
      </p:sp>
      <p:pic>
        <p:nvPicPr>
          <p:cNvPr id="340" name="Shape 340"/>
          <p:cNvPicPr preferRelativeResize="0"/>
          <p:nvPr/>
        </p:nvPicPr>
        <p:blipFill>
          <a:blip r:embed="rId3">
            <a:alphaModFix/>
          </a:blip>
          <a:stretch>
            <a:fillRect/>
          </a:stretch>
        </p:blipFill>
        <p:spPr>
          <a:xfrm>
            <a:off x="8032823" y="4175700"/>
            <a:ext cx="1111166" cy="967799"/>
          </a:xfrm>
          <a:prstGeom prst="rect">
            <a:avLst/>
          </a:prstGeom>
          <a:noFill/>
          <a:ln>
            <a:noFill/>
          </a:ln>
        </p:spPr>
      </p:pic>
      <p:pic>
        <p:nvPicPr>
          <p:cNvPr id="341" name="Shape 341"/>
          <p:cNvPicPr preferRelativeResize="0"/>
          <p:nvPr/>
        </p:nvPicPr>
        <p:blipFill rotWithShape="1">
          <a:blip r:embed="rId4">
            <a:alphaModFix/>
          </a:blip>
          <a:srcRect/>
          <a:stretch/>
        </p:blipFill>
        <p:spPr>
          <a:xfrm>
            <a:off x="1" y="4175701"/>
            <a:ext cx="945600" cy="967800"/>
          </a:xfrm>
          <a:prstGeom prst="rect">
            <a:avLst/>
          </a:prstGeom>
          <a:noFill/>
          <a:ln>
            <a:noFill/>
          </a:ln>
        </p:spPr>
      </p:pic>
      <p:sp>
        <p:nvSpPr>
          <p:cNvPr id="342" name="Shape 342"/>
          <p:cNvSpPr txBox="1"/>
          <p:nvPr/>
        </p:nvSpPr>
        <p:spPr>
          <a:xfrm>
            <a:off x="387900" y="1382350"/>
            <a:ext cx="8079900" cy="2884200"/>
          </a:xfrm>
          <a:prstGeom prst="rect">
            <a:avLst/>
          </a:prstGeom>
          <a:noFill/>
          <a:ln>
            <a:noFill/>
          </a:ln>
        </p:spPr>
        <p:txBody>
          <a:bodyPr lIns="91425" tIns="91425" rIns="91425" bIns="91425" anchor="ctr" anchorCtr="0">
            <a:noAutofit/>
          </a:bodyPr>
          <a:lstStyle/>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Freshers’ Week &amp; Societies Fair (Week 1)</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Societies Convention (Week 1)</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Skills Hub Training! (TBC)</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Opportunity Fund/VC Fund goes live (TBC)</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Sourcing venues for balls / trips / large events (Term 1)</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Ball Planning Pack deadline (Week 8)</a:t>
            </a:r>
          </a:p>
          <a:p>
            <a:pPr marL="457200" lvl="0" indent="-336550" rtl="0">
              <a:lnSpc>
                <a:spcPct val="150000"/>
              </a:lnSpc>
              <a:spcBef>
                <a:spcPts val="360"/>
              </a:spcBef>
              <a:buSzPct val="100000"/>
              <a:buFont typeface="Calibri"/>
              <a:buAutoNum type="arabicPeriod"/>
            </a:pPr>
            <a:r>
              <a:rPr lang="en" sz="1700">
                <a:latin typeface="Calibri"/>
                <a:ea typeface="Calibri"/>
                <a:cs typeface="Calibri"/>
                <a:sym typeface="Calibri"/>
              </a:rPr>
              <a:t>Tours Planning Pack deadline (Week 8)</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Timeline - Term 2</a:t>
            </a:r>
          </a:p>
        </p:txBody>
      </p:sp>
      <p:pic>
        <p:nvPicPr>
          <p:cNvPr id="348" name="Shape 348"/>
          <p:cNvPicPr preferRelativeResize="0"/>
          <p:nvPr/>
        </p:nvPicPr>
        <p:blipFill>
          <a:blip r:embed="rId3">
            <a:alphaModFix/>
          </a:blip>
          <a:stretch>
            <a:fillRect/>
          </a:stretch>
        </p:blipFill>
        <p:spPr>
          <a:xfrm>
            <a:off x="8032823" y="4175700"/>
            <a:ext cx="1111166" cy="967799"/>
          </a:xfrm>
          <a:prstGeom prst="rect">
            <a:avLst/>
          </a:prstGeom>
          <a:noFill/>
          <a:ln>
            <a:noFill/>
          </a:ln>
        </p:spPr>
      </p:pic>
      <p:pic>
        <p:nvPicPr>
          <p:cNvPr id="349" name="Shape 349"/>
          <p:cNvPicPr preferRelativeResize="0"/>
          <p:nvPr/>
        </p:nvPicPr>
        <p:blipFill rotWithShape="1">
          <a:blip r:embed="rId4">
            <a:alphaModFix/>
          </a:blip>
          <a:srcRect/>
          <a:stretch/>
        </p:blipFill>
        <p:spPr>
          <a:xfrm>
            <a:off x="1" y="4175701"/>
            <a:ext cx="945600" cy="967800"/>
          </a:xfrm>
          <a:prstGeom prst="rect">
            <a:avLst/>
          </a:prstGeom>
          <a:noFill/>
          <a:ln>
            <a:noFill/>
          </a:ln>
        </p:spPr>
      </p:pic>
      <p:sp>
        <p:nvSpPr>
          <p:cNvPr id="350" name="Shape 350"/>
          <p:cNvSpPr txBox="1"/>
          <p:nvPr/>
        </p:nvSpPr>
        <p:spPr>
          <a:xfrm>
            <a:off x="387900" y="1571625"/>
            <a:ext cx="8079900" cy="2413200"/>
          </a:xfrm>
          <a:prstGeom prst="rect">
            <a:avLst/>
          </a:prstGeom>
          <a:noFill/>
          <a:ln>
            <a:noFill/>
          </a:ln>
        </p:spPr>
        <p:txBody>
          <a:bodyPr lIns="91425" tIns="91425" rIns="91425" bIns="91425" anchor="ctr" anchorCtr="0">
            <a:noAutofit/>
          </a:bodyPr>
          <a:lstStyle/>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Convention</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Last chance for Lord Rootes Funding and Opportunity Fund</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Applying for new budgets</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Execute balls, conferences, trips and tours</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Society Award submissions – start thinking!</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Refreshing sponsorship packs/proposals</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Collating information for exec handover</a:t>
            </a:r>
          </a:p>
          <a:p>
            <a:pPr marL="457200" lvl="0" indent="-330200" rtl="0">
              <a:lnSpc>
                <a:spcPct val="150000"/>
              </a:lnSpc>
              <a:spcBef>
                <a:spcPts val="360"/>
              </a:spcBef>
              <a:buSzPct val="100000"/>
              <a:buFont typeface="Calibri"/>
              <a:buAutoNum type="arabicPeriod"/>
            </a:pPr>
            <a:r>
              <a:rPr lang="en" sz="1600">
                <a:latin typeface="Calibri"/>
                <a:ea typeface="Calibri"/>
                <a:cs typeface="Calibri"/>
                <a:sym typeface="Calibri"/>
              </a:rPr>
              <a:t>Elections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lvl="0">
              <a:spcBef>
                <a:spcPts val="0"/>
              </a:spcBef>
              <a:buNone/>
            </a:pPr>
            <a:r>
              <a:rPr lang="en">
                <a:solidFill>
                  <a:srgbClr val="000000"/>
                </a:solidFill>
              </a:rPr>
              <a:t>First things first - Congratulations!!!</a:t>
            </a:r>
          </a:p>
        </p:txBody>
      </p:sp>
      <p:sp>
        <p:nvSpPr>
          <p:cNvPr id="127" name="Shape 127"/>
          <p:cNvSpPr txBox="1">
            <a:spLocks noGrp="1"/>
          </p:cNvSpPr>
          <p:nvPr>
            <p:ph type="body" idx="1"/>
          </p:nvPr>
        </p:nvSpPr>
        <p:spPr>
          <a:xfrm>
            <a:off x="387900" y="1489824"/>
            <a:ext cx="8368200" cy="3078899"/>
          </a:xfrm>
          <a:prstGeom prst="rect">
            <a:avLst/>
          </a:prstGeom>
        </p:spPr>
        <p:txBody>
          <a:bodyPr lIns="91425" tIns="91425" rIns="91425" bIns="91425" anchor="t" anchorCtr="0">
            <a:noAutofit/>
          </a:bodyPr>
          <a:lstStyle/>
          <a:p>
            <a:pPr marL="457200" lvl="0" indent="-228600" rtl="0">
              <a:spcBef>
                <a:spcPts val="0"/>
              </a:spcBef>
              <a:buClr>
                <a:srgbClr val="000000"/>
              </a:buClr>
            </a:pPr>
            <a:r>
              <a:rPr lang="en" sz="1600" dirty="0">
                <a:solidFill>
                  <a:srgbClr val="000000"/>
                </a:solidFill>
              </a:rPr>
              <a:t>You have all won an election to represent and put on events for dozens, maybe hundreds, or possibly thousands of people.</a:t>
            </a:r>
          </a:p>
          <a:p>
            <a:pPr marL="457200" lvl="0" indent="-228600" rtl="0">
              <a:spcBef>
                <a:spcPts val="0"/>
              </a:spcBef>
              <a:buClr>
                <a:srgbClr val="000000"/>
              </a:buClr>
            </a:pPr>
            <a:r>
              <a:rPr lang="en" sz="1600" dirty="0">
                <a:solidFill>
                  <a:srgbClr val="000000"/>
                </a:solidFill>
              </a:rPr>
              <a:t>We have ~1,500 society execs and ~500 sports clubs execs - so you're all in the top 10% of students at this university in terms of extra curricular activities</a:t>
            </a:r>
          </a:p>
          <a:p>
            <a:pPr marL="457200" lvl="0" indent="-228600">
              <a:spcBef>
                <a:spcPts val="0"/>
              </a:spcBef>
              <a:buClr>
                <a:srgbClr val="000000"/>
              </a:buClr>
            </a:pPr>
            <a:r>
              <a:rPr lang="en" sz="1600" dirty="0">
                <a:solidFill>
                  <a:srgbClr val="000000"/>
                </a:solidFill>
              </a:rPr>
              <a:t>But the hard work starts now! The role on your CV in itself is pointless without a bunch of anecdotes of all the work you put in and stuff you achieved throughout the year.</a:t>
            </a:r>
          </a:p>
        </p:txBody>
      </p:sp>
      <p:pic>
        <p:nvPicPr>
          <p:cNvPr id="128" name="Shape 128"/>
          <p:cNvPicPr preferRelativeResize="0"/>
          <p:nvPr/>
        </p:nvPicPr>
        <p:blipFill>
          <a:blip r:embed="rId3">
            <a:alphaModFix/>
          </a:blip>
          <a:stretch>
            <a:fillRect/>
          </a:stretch>
        </p:blipFill>
        <p:spPr>
          <a:xfrm>
            <a:off x="7873173" y="4118225"/>
            <a:ext cx="1111166" cy="967799"/>
          </a:xfrm>
          <a:prstGeom prst="rect">
            <a:avLst/>
          </a:prstGeom>
          <a:noFill/>
          <a:ln>
            <a:noFill/>
          </a:ln>
        </p:spPr>
      </p:pic>
      <p:pic>
        <p:nvPicPr>
          <p:cNvPr id="129" name="Shape 129"/>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30" name="Shape 130"/>
          <p:cNvPicPr preferRelativeResize="0"/>
          <p:nvPr/>
        </p:nvPicPr>
        <p:blipFill>
          <a:blip r:embed="rId5">
            <a:alphaModFix/>
          </a:blip>
          <a:stretch>
            <a:fillRect/>
          </a:stretch>
        </p:blipFill>
        <p:spPr>
          <a:xfrm>
            <a:off x="87125" y="4118275"/>
            <a:ext cx="1457350" cy="96779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87900" y="378900"/>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Planning - Activity (5-10 minutes)</a:t>
            </a:r>
          </a:p>
        </p:txBody>
      </p:sp>
      <p:sp>
        <p:nvSpPr>
          <p:cNvPr id="356" name="Shape 356"/>
          <p:cNvSpPr txBox="1">
            <a:spLocks noGrp="1"/>
          </p:cNvSpPr>
          <p:nvPr>
            <p:ph type="body" idx="1"/>
          </p:nvPr>
        </p:nvSpPr>
        <p:spPr>
          <a:xfrm>
            <a:off x="387900" y="1337425"/>
            <a:ext cx="4823400" cy="3078900"/>
          </a:xfrm>
          <a:prstGeom prst="rect">
            <a:avLst/>
          </a:prstGeom>
        </p:spPr>
        <p:txBody>
          <a:bodyPr lIns="91425" tIns="91425" rIns="91425" bIns="91425" anchor="t" anchorCtr="0">
            <a:noAutofit/>
          </a:bodyPr>
          <a:lstStyle/>
          <a:p>
            <a:pPr marL="457200" lvl="0" indent="-317500" rtl="0">
              <a:lnSpc>
                <a:spcPct val="100000"/>
              </a:lnSpc>
              <a:spcBef>
                <a:spcPts val="1000"/>
              </a:spcBef>
              <a:spcAft>
                <a:spcPts val="1000"/>
              </a:spcAft>
              <a:buClr>
                <a:srgbClr val="000000"/>
              </a:buClr>
              <a:buSzPct val="100000"/>
              <a:buFont typeface="Arial"/>
            </a:pPr>
            <a:r>
              <a:rPr lang="en" sz="1400">
                <a:solidFill>
                  <a:srgbClr val="000000"/>
                </a:solidFill>
                <a:latin typeface="Arial"/>
                <a:ea typeface="Arial"/>
                <a:cs typeface="Arial"/>
                <a:sym typeface="Arial"/>
              </a:rPr>
              <a:t>In Student Activities we're all about forward planning, the earlier you can come to us with things, the better.</a:t>
            </a:r>
          </a:p>
          <a:p>
            <a:pPr marL="457200" lvl="0" indent="-317500" rtl="0">
              <a:lnSpc>
                <a:spcPct val="100000"/>
              </a:lnSpc>
              <a:spcBef>
                <a:spcPts val="1000"/>
              </a:spcBef>
              <a:spcAft>
                <a:spcPts val="1000"/>
              </a:spcAft>
              <a:buClr>
                <a:srgbClr val="000000"/>
              </a:buClr>
              <a:buSzPct val="100000"/>
              <a:buFont typeface="Arial"/>
            </a:pPr>
            <a:r>
              <a:rPr lang="en" sz="1400">
                <a:solidFill>
                  <a:srgbClr val="000000"/>
                </a:solidFill>
                <a:latin typeface="Arial"/>
                <a:ea typeface="Arial"/>
                <a:cs typeface="Arial"/>
                <a:sym typeface="Arial"/>
              </a:rPr>
              <a:t>So take 5 minutes either by yourself, or with your fellow exec members now and start mapping out the next 12 months for your society on paper or on your phone/laptop</a:t>
            </a:r>
          </a:p>
          <a:p>
            <a:pPr marL="457200" lvl="0" indent="-317500" rtl="0">
              <a:lnSpc>
                <a:spcPct val="100000"/>
              </a:lnSpc>
              <a:spcBef>
                <a:spcPts val="1000"/>
              </a:spcBef>
              <a:spcAft>
                <a:spcPts val="1000"/>
              </a:spcAft>
              <a:buClr>
                <a:srgbClr val="000000"/>
              </a:buClr>
              <a:buSzPct val="100000"/>
              <a:buFont typeface="Arial"/>
            </a:pPr>
            <a:r>
              <a:rPr lang="en" sz="1400">
                <a:solidFill>
                  <a:srgbClr val="000000"/>
                </a:solidFill>
                <a:latin typeface="Arial"/>
                <a:ea typeface="Arial"/>
                <a:cs typeface="Arial"/>
                <a:sym typeface="Arial"/>
              </a:rPr>
              <a:t>When are your big events? When will you have socials?</a:t>
            </a:r>
          </a:p>
          <a:p>
            <a:pPr marL="457200" lvl="0" indent="-317500" rtl="0">
              <a:lnSpc>
                <a:spcPct val="100000"/>
              </a:lnSpc>
              <a:spcBef>
                <a:spcPts val="1000"/>
              </a:spcBef>
              <a:spcAft>
                <a:spcPts val="1000"/>
              </a:spcAft>
              <a:buClr>
                <a:srgbClr val="000000"/>
              </a:buClr>
              <a:buSzPct val="100000"/>
              <a:buFont typeface="Arial"/>
            </a:pPr>
            <a:r>
              <a:rPr lang="en" sz="1400">
                <a:solidFill>
                  <a:srgbClr val="000000"/>
                </a:solidFill>
                <a:latin typeface="Arial"/>
                <a:ea typeface="Arial"/>
                <a:cs typeface="Arial"/>
                <a:sym typeface="Arial"/>
              </a:rPr>
              <a:t>The sooner you and your exec can map out your year, the sooner you can start filling out event planning packs/ booking rooms/ acquiring funding/ publicising stuff to your members</a:t>
            </a:r>
          </a:p>
          <a:p>
            <a:pPr marL="457200" lvl="0" indent="-317500" rtl="0">
              <a:lnSpc>
                <a:spcPct val="100000"/>
              </a:lnSpc>
              <a:spcBef>
                <a:spcPts val="1000"/>
              </a:spcBef>
              <a:spcAft>
                <a:spcPts val="1000"/>
              </a:spcAft>
              <a:buClr>
                <a:srgbClr val="000000"/>
              </a:buClr>
              <a:buSzPct val="100000"/>
              <a:buFont typeface="Arial"/>
            </a:pPr>
            <a:r>
              <a:rPr lang="en" sz="1400">
                <a:solidFill>
                  <a:srgbClr val="000000"/>
                </a:solidFill>
                <a:latin typeface="Arial"/>
                <a:ea typeface="Arial"/>
                <a:cs typeface="Arial"/>
                <a:sym typeface="Arial"/>
              </a:rPr>
              <a:t>Who could you collaborate with?</a:t>
            </a:r>
          </a:p>
        </p:txBody>
      </p:sp>
      <p:pic>
        <p:nvPicPr>
          <p:cNvPr id="357" name="Shape 357"/>
          <p:cNvPicPr preferRelativeResize="0"/>
          <p:nvPr/>
        </p:nvPicPr>
        <p:blipFill rotWithShape="1">
          <a:blip r:embed="rId3">
            <a:alphaModFix/>
          </a:blip>
          <a:srcRect/>
          <a:stretch/>
        </p:blipFill>
        <p:spPr>
          <a:xfrm>
            <a:off x="1" y="4175701"/>
            <a:ext cx="945600" cy="967800"/>
          </a:xfrm>
          <a:prstGeom prst="rect">
            <a:avLst/>
          </a:prstGeom>
          <a:noFill/>
          <a:ln>
            <a:noFill/>
          </a:ln>
        </p:spPr>
      </p:pic>
      <p:graphicFrame>
        <p:nvGraphicFramePr>
          <p:cNvPr id="358" name="Shape 358"/>
          <p:cNvGraphicFramePr/>
          <p:nvPr>
            <p:extLst>
              <p:ext uri="{D42A27DB-BD31-4B8C-83A1-F6EECF244321}">
                <p14:modId xmlns:p14="http://schemas.microsoft.com/office/powerpoint/2010/main" val="3911742764"/>
              </p:ext>
            </p:extLst>
          </p:nvPr>
        </p:nvGraphicFramePr>
        <p:xfrm>
          <a:off x="5462300" y="1065000"/>
          <a:ext cx="3587700" cy="4023030"/>
        </p:xfrm>
        <a:graphic>
          <a:graphicData uri="http://schemas.openxmlformats.org/drawingml/2006/table">
            <a:tbl>
              <a:tblPr>
                <a:noFill/>
                <a:tableStyleId>{F9D56464-7203-49B5-A664-F20248DB4D79}</a:tableStyleId>
              </a:tblPr>
              <a:tblGrid>
                <a:gridCol w="1081675"/>
                <a:gridCol w="2506025"/>
              </a:tblGrid>
              <a:tr h="335875">
                <a:tc>
                  <a:txBody>
                    <a:bodyPr/>
                    <a:lstStyle/>
                    <a:p>
                      <a:pPr lvl="0" algn="ctr" rtl="0">
                        <a:spcBef>
                          <a:spcPts val="0"/>
                        </a:spcBef>
                        <a:buNone/>
                      </a:pPr>
                      <a:r>
                        <a:rPr lang="en" sz="1200" dirty="0">
                          <a:solidFill>
                            <a:schemeClr val="tx2">
                              <a:lumMod val="10000"/>
                            </a:schemeClr>
                          </a:solidFill>
                        </a:rPr>
                        <a:t>Week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a:solidFill>
                            <a:schemeClr val="tx2">
                              <a:lumMod val="10000"/>
                            </a:schemeClr>
                          </a:solidFill>
                        </a:rPr>
                        <a:t>Activity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a:solidFill>
                            <a:schemeClr val="tx2">
                              <a:lumMod val="10000"/>
                            </a:schemeClr>
                          </a:solidFill>
                        </a:rPr>
                        <a:t>Freshers fair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a:solidFill>
                            <a:schemeClr val="tx2">
                              <a:lumMod val="10000"/>
                            </a:schemeClr>
                          </a:solidFill>
                        </a:rPr>
                        <a:t>Meet &amp; Greet social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endParaRPr sz="1200" dirty="0">
                        <a:solidFill>
                          <a:schemeClr val="tx2">
                            <a:lumMod val="10000"/>
                          </a:schemeClr>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4</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dirty="0">
                          <a:solidFill>
                            <a:schemeClr val="tx2">
                              <a:lumMod val="10000"/>
                            </a:schemeClr>
                          </a:solidFill>
                        </a:rPr>
                        <a:t>Social - collaborative night out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dirty="0">
                          <a:solidFill>
                            <a:schemeClr val="tx2">
                              <a:lumMod val="10000"/>
                            </a:schemeClr>
                          </a:solidFill>
                        </a:rPr>
                        <a:t>Halloween event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endParaRPr sz="1200" dirty="0">
                        <a:solidFill>
                          <a:schemeClr val="tx2">
                            <a:lumMod val="10000"/>
                          </a:schemeClr>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dirty="0">
                          <a:solidFill>
                            <a:schemeClr val="tx2">
                              <a:lumMod val="10000"/>
                            </a:schemeClr>
                          </a:solidFill>
                        </a:rPr>
                        <a:t>Social - non alcoholic</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8</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endParaRPr sz="1200" dirty="0">
                        <a:solidFill>
                          <a:schemeClr val="tx2">
                            <a:lumMod val="10000"/>
                          </a:schemeClr>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9</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dirty="0">
                          <a:solidFill>
                            <a:schemeClr val="tx2">
                              <a:lumMod val="10000"/>
                            </a:schemeClr>
                          </a:solidFill>
                        </a:rPr>
                        <a:t>Speaker event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9125">
                <a:tc>
                  <a:txBody>
                    <a:bodyPr/>
                    <a:lstStyle/>
                    <a:p>
                      <a:pPr lvl="0" algn="ctr">
                        <a:spcBef>
                          <a:spcPts val="0"/>
                        </a:spcBef>
                        <a:buNone/>
                      </a:pPr>
                      <a:r>
                        <a:rPr lang="en" sz="1200">
                          <a:solidFill>
                            <a:schemeClr val="tx2">
                              <a:lumMod val="10000"/>
                            </a:schemeClr>
                          </a:solidFill>
                        </a:rPr>
                        <a:t>10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sz="1200" dirty="0">
                          <a:solidFill>
                            <a:schemeClr val="tx2">
                              <a:lumMod val="10000"/>
                            </a:schemeClr>
                          </a:solidFill>
                        </a:rPr>
                        <a:t>Christmas meal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spcBef>
                <a:spcPts val="0"/>
              </a:spcBef>
              <a:spcAft>
                <a:spcPts val="1000"/>
              </a:spcAft>
              <a:buClr>
                <a:srgbClr val="000000"/>
              </a:buClr>
              <a:buFont typeface="Arial"/>
            </a:pPr>
            <a:r>
              <a:rPr lang="en" dirty="0">
                <a:solidFill>
                  <a:srgbClr val="000000"/>
                </a:solidFill>
                <a:latin typeface="Arial"/>
                <a:ea typeface="Arial"/>
                <a:cs typeface="Arial"/>
                <a:sym typeface="Arial"/>
              </a:rPr>
              <a:t>We're currently still updating all of our pages to the new website redesign - so currently exec resources is spread across these two links:</a:t>
            </a:r>
          </a:p>
          <a:p>
            <a:pPr marL="457200" lvl="0" indent="-228600" rtl="0">
              <a:spcBef>
                <a:spcPts val="0"/>
              </a:spcBef>
              <a:spcAft>
                <a:spcPts val="1000"/>
              </a:spcAft>
              <a:buClr>
                <a:srgbClr val="9900FF"/>
              </a:buClr>
              <a:buFont typeface="Arial"/>
            </a:pPr>
            <a:r>
              <a:rPr lang="en" u="sng" dirty="0">
                <a:solidFill>
                  <a:schemeClr val="bg2">
                    <a:lumMod val="25000"/>
                    <a:lumOff val="75000"/>
                  </a:schemeClr>
                </a:solidFill>
                <a:latin typeface="Arial"/>
                <a:ea typeface="Arial"/>
                <a:cs typeface="Arial"/>
                <a:sym typeface="Arial"/>
                <a:hlinkClick r:id="rId3"/>
              </a:rPr>
              <a:t>www.warwicksu.com/execresources</a:t>
            </a:r>
          </a:p>
          <a:p>
            <a:pPr marL="457200" lvl="0" indent="-228600" rtl="0">
              <a:spcBef>
                <a:spcPts val="0"/>
              </a:spcBef>
              <a:spcAft>
                <a:spcPts val="1000"/>
              </a:spcAft>
              <a:buClr>
                <a:srgbClr val="9900FF"/>
              </a:buClr>
              <a:buFont typeface="Arial"/>
            </a:pPr>
            <a:r>
              <a:rPr lang="en" u="sng" dirty="0">
                <a:solidFill>
                  <a:srgbClr val="7030A0"/>
                </a:solidFill>
                <a:latin typeface="Arial"/>
                <a:ea typeface="Arial"/>
                <a:cs typeface="Arial"/>
                <a:sym typeface="Arial"/>
                <a:hlinkClick r:id="rId4"/>
              </a:rPr>
              <a:t>www.warwicksu.com/societies/execresources</a:t>
            </a:r>
            <a:r>
              <a:rPr lang="en" dirty="0">
                <a:solidFill>
                  <a:srgbClr val="7030A0"/>
                </a:solidFill>
                <a:latin typeface="Arial"/>
                <a:ea typeface="Arial"/>
                <a:cs typeface="Arial"/>
                <a:sym typeface="Arial"/>
              </a:rPr>
              <a:t> </a:t>
            </a:r>
          </a:p>
          <a:p>
            <a:pPr marL="457200" lvl="0" indent="-228600" rtl="0">
              <a:spcBef>
                <a:spcPts val="0"/>
              </a:spcBef>
              <a:spcAft>
                <a:spcPts val="1000"/>
              </a:spcAft>
              <a:buClr>
                <a:srgbClr val="000000"/>
              </a:buClr>
              <a:buFont typeface="Arial"/>
            </a:pPr>
            <a:r>
              <a:rPr lang="en" dirty="0">
                <a:solidFill>
                  <a:srgbClr val="000000"/>
                </a:solidFill>
                <a:latin typeface="Arial"/>
                <a:ea typeface="Arial"/>
                <a:cs typeface="Arial"/>
                <a:sym typeface="Arial"/>
              </a:rPr>
              <a:t>Hopefully by the time I've handed over to Marissa, everything will be updated and on the latter link</a:t>
            </a:r>
          </a:p>
          <a:p>
            <a:pPr marL="457200" lvl="0" indent="-228600" rtl="0">
              <a:spcBef>
                <a:spcPts val="0"/>
              </a:spcBef>
              <a:spcAft>
                <a:spcPts val="1000"/>
              </a:spcAft>
              <a:buClr>
                <a:srgbClr val="000000"/>
              </a:buClr>
              <a:buFont typeface="Arial"/>
            </a:pPr>
            <a:r>
              <a:rPr lang="en" b="1" u="sng" dirty="0">
                <a:solidFill>
                  <a:srgbClr val="000000"/>
                </a:solidFill>
                <a:latin typeface="Arial"/>
                <a:ea typeface="Arial"/>
                <a:cs typeface="Arial"/>
                <a:sym typeface="Arial"/>
              </a:rPr>
              <a:t>This is your go to place if you have a question - only if you can't find an answer on here do you ask a co-ordinator/the socs officer</a:t>
            </a:r>
          </a:p>
        </p:txBody>
      </p:sp>
      <p:pic>
        <p:nvPicPr>
          <p:cNvPr id="364" name="Shape 364"/>
          <p:cNvPicPr preferRelativeResize="0"/>
          <p:nvPr/>
        </p:nvPicPr>
        <p:blipFill rotWithShape="1">
          <a:blip r:embed="rId5">
            <a:alphaModFix/>
          </a:blip>
          <a:srcRect/>
          <a:stretch/>
        </p:blipFill>
        <p:spPr>
          <a:xfrm>
            <a:off x="1" y="4175701"/>
            <a:ext cx="945600" cy="967800"/>
          </a:xfrm>
          <a:prstGeom prst="rect">
            <a:avLst/>
          </a:prstGeom>
          <a:noFill/>
          <a:ln>
            <a:noFill/>
          </a:ln>
        </p:spPr>
      </p:pic>
      <p:pic>
        <p:nvPicPr>
          <p:cNvPr id="365" name="Shape 365"/>
          <p:cNvPicPr preferRelativeResize="0"/>
          <p:nvPr/>
        </p:nvPicPr>
        <p:blipFill>
          <a:blip r:embed="rId6">
            <a:alphaModFix/>
          </a:blip>
          <a:stretch>
            <a:fillRect/>
          </a:stretch>
        </p:blipFill>
        <p:spPr>
          <a:xfrm>
            <a:off x="8032823" y="4175700"/>
            <a:ext cx="1111166" cy="967799"/>
          </a:xfrm>
          <a:prstGeom prst="rect">
            <a:avLst/>
          </a:prstGeom>
          <a:noFill/>
          <a:ln>
            <a:noFill/>
          </a:ln>
        </p:spPr>
      </p:pic>
      <p:sp>
        <p:nvSpPr>
          <p:cNvPr id="366" name="Shape 36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How to Actually Do Stuff - Exec Resources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Exec Resources</a:t>
            </a:r>
          </a:p>
        </p:txBody>
      </p:sp>
      <p:pic>
        <p:nvPicPr>
          <p:cNvPr id="372" name="Shape 372"/>
          <p:cNvPicPr preferRelativeResize="0"/>
          <p:nvPr/>
        </p:nvPicPr>
        <p:blipFill>
          <a:blip r:embed="rId3">
            <a:alphaModFix/>
          </a:blip>
          <a:stretch>
            <a:fillRect/>
          </a:stretch>
        </p:blipFill>
        <p:spPr>
          <a:xfrm>
            <a:off x="1948847" y="1144125"/>
            <a:ext cx="5470551" cy="3939923"/>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Exec Resources</a:t>
            </a:r>
          </a:p>
        </p:txBody>
      </p:sp>
      <p:pic>
        <p:nvPicPr>
          <p:cNvPr id="378" name="Shape 378"/>
          <p:cNvPicPr preferRelativeResize="0"/>
          <p:nvPr/>
        </p:nvPicPr>
        <p:blipFill>
          <a:blip r:embed="rId3">
            <a:alphaModFix/>
          </a:blip>
          <a:stretch>
            <a:fillRect/>
          </a:stretch>
        </p:blipFill>
        <p:spPr>
          <a:xfrm>
            <a:off x="557700" y="1328893"/>
            <a:ext cx="8198402" cy="357158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How to Actually Do Stuff - Admin Rights</a:t>
            </a:r>
          </a:p>
        </p:txBody>
      </p:sp>
      <p:sp>
        <p:nvSpPr>
          <p:cNvPr id="384" name="Shape 384"/>
          <p:cNvSpPr txBox="1">
            <a:spLocks noGrp="1"/>
          </p:cNvSpPr>
          <p:nvPr>
            <p:ph type="body" idx="1"/>
          </p:nvPr>
        </p:nvSpPr>
        <p:spPr>
          <a:xfrm>
            <a:off x="158550" y="1337425"/>
            <a:ext cx="8826900" cy="3078900"/>
          </a:xfrm>
          <a:prstGeom prst="rect">
            <a:avLst/>
          </a:prstGeom>
        </p:spPr>
        <p:txBody>
          <a:bodyPr lIns="91425" tIns="91425" rIns="91425" bIns="91425" anchor="t" anchorCtr="0">
            <a:noAutofit/>
          </a:bodyPr>
          <a:lstStyle/>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This is how you check membership numbers, send emails to all of your members, create events, check your finances etc</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To have this access - you need to have handed in updates exec sheets to the resources room, either in person or digitally to </a:t>
            </a:r>
            <a:r>
              <a:rPr lang="en" u="sng">
                <a:solidFill>
                  <a:srgbClr val="9900FF"/>
                </a:solidFill>
                <a:latin typeface="Arial"/>
                <a:ea typeface="Arial"/>
                <a:cs typeface="Arial"/>
                <a:sym typeface="Arial"/>
                <a:hlinkClick r:id="rId3"/>
              </a:rPr>
              <a:t>studentactivities@warwicksu.com</a:t>
            </a:r>
            <a:r>
              <a:rPr lang="en">
                <a:solidFill>
                  <a:srgbClr val="000000"/>
                </a:solidFill>
                <a:latin typeface="Arial"/>
                <a:ea typeface="Arial"/>
                <a:cs typeface="Arial"/>
                <a:sym typeface="Arial"/>
              </a:rPr>
              <a:t> (The form can be found on exec resources)</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Updating your exec sheets will also mean you'll receive my weekly SocsFed emails with all of the society related news you could ask for.</a:t>
            </a:r>
          </a:p>
        </p:txBody>
      </p:sp>
      <p:pic>
        <p:nvPicPr>
          <p:cNvPr id="385" name="Shape 385"/>
          <p:cNvPicPr preferRelativeResize="0"/>
          <p:nvPr/>
        </p:nvPicPr>
        <p:blipFill rotWithShape="1">
          <a:blip r:embed="rId4">
            <a:alphaModFix/>
          </a:blip>
          <a:srcRect/>
          <a:stretch/>
        </p:blipFill>
        <p:spPr>
          <a:xfrm>
            <a:off x="1" y="4175701"/>
            <a:ext cx="945600" cy="967800"/>
          </a:xfrm>
          <a:prstGeom prst="rect">
            <a:avLst/>
          </a:prstGeom>
          <a:noFill/>
          <a:ln>
            <a:noFill/>
          </a:ln>
        </p:spPr>
      </p:pic>
      <p:pic>
        <p:nvPicPr>
          <p:cNvPr id="386" name="Shape 386"/>
          <p:cNvPicPr preferRelativeResize="0"/>
          <p:nvPr/>
        </p:nvPicPr>
        <p:blipFill>
          <a:blip r:embed="rId5">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solidFill>
                <a:srgbClr val="000000"/>
              </a:solidFill>
            </a:endParaRPr>
          </a:p>
        </p:txBody>
      </p:sp>
      <p:sp>
        <p:nvSpPr>
          <p:cNvPr id="392" name="Shape 392"/>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endParaRPr>
              <a:solidFill>
                <a:srgbClr val="000000"/>
              </a:solidFill>
              <a:latin typeface="Arial"/>
              <a:ea typeface="Arial"/>
              <a:cs typeface="Arial"/>
              <a:sym typeface="Arial"/>
            </a:endParaRPr>
          </a:p>
        </p:txBody>
      </p:sp>
      <p:pic>
        <p:nvPicPr>
          <p:cNvPr id="393" name="Shape 393"/>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394" name="Shape 394"/>
          <p:cNvPicPr preferRelativeResize="0"/>
          <p:nvPr/>
        </p:nvPicPr>
        <p:blipFill>
          <a:blip r:embed="rId4">
            <a:alphaModFix/>
          </a:blip>
          <a:stretch>
            <a:fillRect/>
          </a:stretch>
        </p:blipFill>
        <p:spPr>
          <a:xfrm>
            <a:off x="8032823" y="4175700"/>
            <a:ext cx="1111166" cy="967799"/>
          </a:xfrm>
          <a:prstGeom prst="rect">
            <a:avLst/>
          </a:prstGeom>
          <a:noFill/>
          <a:ln>
            <a:noFill/>
          </a:ln>
        </p:spPr>
      </p:pic>
      <p:pic>
        <p:nvPicPr>
          <p:cNvPr id="395" name="Shape 395"/>
          <p:cNvPicPr preferRelativeResize="0"/>
          <p:nvPr/>
        </p:nvPicPr>
        <p:blipFill>
          <a:blip r:embed="rId5">
            <a:alphaModFix/>
          </a:blip>
          <a:stretch>
            <a:fillRect/>
          </a:stretch>
        </p:blipFill>
        <p:spPr>
          <a:xfrm>
            <a:off x="1235851" y="453124"/>
            <a:ext cx="6672298" cy="4237251"/>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solidFill>
                <a:srgbClr val="000000"/>
              </a:solidFill>
            </a:endParaRPr>
          </a:p>
        </p:txBody>
      </p:sp>
      <p:sp>
        <p:nvSpPr>
          <p:cNvPr id="401" name="Shape 401"/>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endParaRPr>
              <a:solidFill>
                <a:srgbClr val="000000"/>
              </a:solidFill>
              <a:latin typeface="Arial"/>
              <a:ea typeface="Arial"/>
              <a:cs typeface="Arial"/>
              <a:sym typeface="Arial"/>
            </a:endParaRPr>
          </a:p>
        </p:txBody>
      </p:sp>
      <p:pic>
        <p:nvPicPr>
          <p:cNvPr id="402" name="Shape 402"/>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03" name="Shape 403"/>
          <p:cNvPicPr preferRelativeResize="0"/>
          <p:nvPr/>
        </p:nvPicPr>
        <p:blipFill>
          <a:blip r:embed="rId4">
            <a:alphaModFix/>
          </a:blip>
          <a:stretch>
            <a:fillRect/>
          </a:stretch>
        </p:blipFill>
        <p:spPr>
          <a:xfrm>
            <a:off x="8032823" y="4175700"/>
            <a:ext cx="1111166" cy="967799"/>
          </a:xfrm>
          <a:prstGeom prst="rect">
            <a:avLst/>
          </a:prstGeom>
          <a:noFill/>
          <a:ln>
            <a:noFill/>
          </a:ln>
        </p:spPr>
      </p:pic>
      <p:pic>
        <p:nvPicPr>
          <p:cNvPr id="404" name="Shape 404"/>
          <p:cNvPicPr preferRelativeResize="0"/>
          <p:nvPr/>
        </p:nvPicPr>
        <p:blipFill>
          <a:blip r:embed="rId5">
            <a:alphaModFix/>
          </a:blip>
          <a:stretch>
            <a:fillRect/>
          </a:stretch>
        </p:blipFill>
        <p:spPr>
          <a:xfrm>
            <a:off x="543422" y="1337425"/>
            <a:ext cx="8057152" cy="285357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solidFill>
                <a:srgbClr val="000000"/>
              </a:solidFill>
            </a:endParaRPr>
          </a:p>
        </p:txBody>
      </p:sp>
      <p:sp>
        <p:nvSpPr>
          <p:cNvPr id="410" name="Shape 410"/>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endParaRPr>
              <a:solidFill>
                <a:srgbClr val="000000"/>
              </a:solidFill>
              <a:latin typeface="Arial"/>
              <a:ea typeface="Arial"/>
              <a:cs typeface="Arial"/>
              <a:sym typeface="Arial"/>
            </a:endParaRPr>
          </a:p>
        </p:txBody>
      </p:sp>
      <p:pic>
        <p:nvPicPr>
          <p:cNvPr id="411" name="Shape 411"/>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12" name="Shape 412"/>
          <p:cNvPicPr preferRelativeResize="0"/>
          <p:nvPr/>
        </p:nvPicPr>
        <p:blipFill>
          <a:blip r:embed="rId4">
            <a:alphaModFix/>
          </a:blip>
          <a:stretch>
            <a:fillRect/>
          </a:stretch>
        </p:blipFill>
        <p:spPr>
          <a:xfrm>
            <a:off x="8032823" y="4175700"/>
            <a:ext cx="1111166" cy="967799"/>
          </a:xfrm>
          <a:prstGeom prst="rect">
            <a:avLst/>
          </a:prstGeom>
          <a:noFill/>
          <a:ln>
            <a:noFill/>
          </a:ln>
        </p:spPr>
      </p:pic>
      <p:pic>
        <p:nvPicPr>
          <p:cNvPr id="413" name="Shape 413"/>
          <p:cNvPicPr preferRelativeResize="0"/>
          <p:nvPr/>
        </p:nvPicPr>
        <p:blipFill>
          <a:blip r:embed="rId5">
            <a:alphaModFix/>
          </a:blip>
          <a:stretch>
            <a:fillRect/>
          </a:stretch>
        </p:blipFill>
        <p:spPr>
          <a:xfrm>
            <a:off x="1346424" y="760875"/>
            <a:ext cx="6285576" cy="41173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solidFill>
                <a:srgbClr val="000000"/>
              </a:solidFill>
            </a:endParaRPr>
          </a:p>
        </p:txBody>
      </p:sp>
      <p:sp>
        <p:nvSpPr>
          <p:cNvPr id="419" name="Shape 419"/>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endParaRPr>
              <a:solidFill>
                <a:srgbClr val="000000"/>
              </a:solidFill>
              <a:latin typeface="Arial"/>
              <a:ea typeface="Arial"/>
              <a:cs typeface="Arial"/>
              <a:sym typeface="Arial"/>
            </a:endParaRPr>
          </a:p>
        </p:txBody>
      </p:sp>
      <p:pic>
        <p:nvPicPr>
          <p:cNvPr id="420" name="Shape 420"/>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21" name="Shape 421"/>
          <p:cNvPicPr preferRelativeResize="0"/>
          <p:nvPr/>
        </p:nvPicPr>
        <p:blipFill>
          <a:blip r:embed="rId4">
            <a:alphaModFix/>
          </a:blip>
          <a:stretch>
            <a:fillRect/>
          </a:stretch>
        </p:blipFill>
        <p:spPr>
          <a:xfrm>
            <a:off x="8032823" y="4175700"/>
            <a:ext cx="1111166" cy="967799"/>
          </a:xfrm>
          <a:prstGeom prst="rect">
            <a:avLst/>
          </a:prstGeom>
          <a:noFill/>
          <a:ln>
            <a:noFill/>
          </a:ln>
        </p:spPr>
      </p:pic>
      <p:pic>
        <p:nvPicPr>
          <p:cNvPr id="422" name="Shape 422"/>
          <p:cNvPicPr preferRelativeResize="0"/>
          <p:nvPr/>
        </p:nvPicPr>
        <p:blipFill>
          <a:blip r:embed="rId5">
            <a:alphaModFix/>
          </a:blip>
          <a:stretch>
            <a:fillRect/>
          </a:stretch>
        </p:blipFill>
        <p:spPr>
          <a:xfrm>
            <a:off x="977262" y="469962"/>
            <a:ext cx="7189475" cy="4203576"/>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endParaRPr>
              <a:solidFill>
                <a:srgbClr val="000000"/>
              </a:solidFill>
            </a:endParaRPr>
          </a:p>
        </p:txBody>
      </p:sp>
      <p:sp>
        <p:nvSpPr>
          <p:cNvPr id="428" name="Shape 428"/>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1000"/>
              </a:spcAft>
              <a:buNone/>
            </a:pPr>
            <a:endParaRPr>
              <a:solidFill>
                <a:srgbClr val="000000"/>
              </a:solidFill>
              <a:latin typeface="Arial"/>
              <a:ea typeface="Arial"/>
              <a:cs typeface="Arial"/>
              <a:sym typeface="Arial"/>
            </a:endParaRPr>
          </a:p>
        </p:txBody>
      </p:sp>
      <p:pic>
        <p:nvPicPr>
          <p:cNvPr id="429" name="Shape 429"/>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30" name="Shape 430"/>
          <p:cNvPicPr preferRelativeResize="0"/>
          <p:nvPr/>
        </p:nvPicPr>
        <p:blipFill>
          <a:blip r:embed="rId4">
            <a:alphaModFix/>
          </a:blip>
          <a:stretch>
            <a:fillRect/>
          </a:stretch>
        </p:blipFill>
        <p:spPr>
          <a:xfrm>
            <a:off x="8032823" y="4175700"/>
            <a:ext cx="1111166" cy="967799"/>
          </a:xfrm>
          <a:prstGeom prst="rect">
            <a:avLst/>
          </a:prstGeom>
          <a:noFill/>
          <a:ln>
            <a:noFill/>
          </a:ln>
        </p:spPr>
      </p:pic>
      <p:sp>
        <p:nvSpPr>
          <p:cNvPr id="431" name="Shape 431"/>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
              <a:t> </a:t>
            </a:r>
          </a:p>
        </p:txBody>
      </p:sp>
      <p:pic>
        <p:nvPicPr>
          <p:cNvPr id="432" name="Shape 432"/>
          <p:cNvPicPr preferRelativeResize="0"/>
          <p:nvPr/>
        </p:nvPicPr>
        <p:blipFill>
          <a:blip r:embed="rId5">
            <a:alphaModFix/>
          </a:blip>
          <a:stretch>
            <a:fillRect/>
          </a:stretch>
        </p:blipFill>
        <p:spPr>
          <a:xfrm>
            <a:off x="433375" y="1014313"/>
            <a:ext cx="8277249" cy="37251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lvl="0">
              <a:spcBef>
                <a:spcPts val="0"/>
              </a:spcBef>
              <a:buNone/>
            </a:pPr>
            <a:r>
              <a:rPr lang="en">
                <a:solidFill>
                  <a:srgbClr val="000000"/>
                </a:solidFill>
              </a:rPr>
              <a:t>Introduction to the University</a:t>
            </a:r>
          </a:p>
        </p:txBody>
      </p:sp>
      <p:sp>
        <p:nvSpPr>
          <p:cNvPr id="136" name="Shape 136"/>
          <p:cNvSpPr txBox="1">
            <a:spLocks noGrp="1"/>
          </p:cNvSpPr>
          <p:nvPr>
            <p:ph type="body" idx="1"/>
          </p:nvPr>
        </p:nvSpPr>
        <p:spPr>
          <a:xfrm>
            <a:off x="387900" y="1301524"/>
            <a:ext cx="8368200" cy="3078900"/>
          </a:xfrm>
          <a:prstGeom prst="rect">
            <a:avLst/>
          </a:prstGeom>
        </p:spPr>
        <p:txBody>
          <a:bodyPr lIns="91425" tIns="91425" rIns="91425" bIns="91425" anchor="t" anchorCtr="0">
            <a:noAutofit/>
          </a:bodyPr>
          <a:lstStyle/>
          <a:p>
            <a:pPr marL="457200" lvl="0" indent="-336550" rtl="0">
              <a:spcBef>
                <a:spcPts val="0"/>
              </a:spcBef>
              <a:buClr>
                <a:srgbClr val="000000"/>
              </a:buClr>
              <a:buSzPct val="100000"/>
              <a:buFont typeface="Arial" panose="020B0604020202020204" pitchFamily="34" charset="0"/>
              <a:buChar char="•"/>
            </a:pPr>
            <a:r>
              <a:rPr lang="en" sz="1400" dirty="0">
                <a:solidFill>
                  <a:srgbClr val="000000"/>
                </a:solidFill>
              </a:rPr>
              <a:t>Warwick University's turnover is over £500 million a year</a:t>
            </a:r>
          </a:p>
          <a:p>
            <a:pPr marL="457200" lvl="0" indent="-336550" rtl="0">
              <a:spcBef>
                <a:spcPts val="0"/>
              </a:spcBef>
              <a:buClr>
                <a:srgbClr val="000000"/>
              </a:buClr>
              <a:buSzPct val="100000"/>
              <a:buFont typeface="Arial" panose="020B0604020202020204" pitchFamily="34" charset="0"/>
              <a:buChar char="•"/>
            </a:pPr>
            <a:r>
              <a:rPr lang="en" sz="1400" dirty="0">
                <a:solidFill>
                  <a:srgbClr val="000000"/>
                </a:solidFill>
              </a:rPr>
              <a:t>&gt;24,000 students from over 140 countries</a:t>
            </a:r>
          </a:p>
          <a:p>
            <a:pPr marL="457200" lvl="0" indent="-336550" rtl="0">
              <a:spcBef>
                <a:spcPts val="0"/>
              </a:spcBef>
              <a:buClr>
                <a:srgbClr val="000000"/>
              </a:buClr>
              <a:buSzPct val="100000"/>
              <a:buFont typeface="Arial" panose="020B0604020202020204" pitchFamily="34" charset="0"/>
              <a:buChar char="•"/>
            </a:pPr>
            <a:r>
              <a:rPr lang="en" sz="1400" dirty="0">
                <a:solidFill>
                  <a:srgbClr val="000000"/>
                </a:solidFill>
              </a:rPr>
              <a:t>&gt;5,000 staff</a:t>
            </a:r>
          </a:p>
          <a:p>
            <a:pPr marL="457200" lvl="0" indent="-336550" rtl="0">
              <a:spcBef>
                <a:spcPts val="0"/>
              </a:spcBef>
              <a:buClr>
                <a:srgbClr val="000000"/>
              </a:buClr>
              <a:buSzPct val="100000"/>
              <a:buFont typeface="Arial" panose="020B0604020202020204" pitchFamily="34" charset="0"/>
              <a:buChar char="•"/>
            </a:pPr>
            <a:r>
              <a:rPr lang="en" sz="1400" dirty="0">
                <a:solidFill>
                  <a:srgbClr val="000000"/>
                </a:solidFill>
              </a:rPr>
              <a:t>30 academic departments in 4 faculties: Arts, Social Sciences, Science and Medicine</a:t>
            </a:r>
          </a:p>
          <a:p>
            <a:pPr marL="457200" lvl="0" indent="-336550" rtl="0">
              <a:spcBef>
                <a:spcPts val="0"/>
              </a:spcBef>
              <a:buClr>
                <a:srgbClr val="000000"/>
              </a:buClr>
              <a:buSzPct val="100000"/>
              <a:buFont typeface="Arial" panose="020B0604020202020204" pitchFamily="34" charset="0"/>
              <a:buChar char="•"/>
            </a:pPr>
            <a:r>
              <a:rPr lang="en" sz="1400" dirty="0">
                <a:solidFill>
                  <a:srgbClr val="000000"/>
                </a:solidFill>
              </a:rPr>
              <a:t>553 hectare campus</a:t>
            </a:r>
          </a:p>
          <a:p>
            <a:pPr marL="457200" lvl="0" indent="-336550">
              <a:spcBef>
                <a:spcPts val="0"/>
              </a:spcBef>
              <a:buClr>
                <a:srgbClr val="000000"/>
              </a:buClr>
              <a:buSzPct val="100000"/>
              <a:buFont typeface="Arial" panose="020B0604020202020204" pitchFamily="34" charset="0"/>
              <a:buChar char="•"/>
            </a:pPr>
            <a:r>
              <a:rPr lang="en" sz="1400" dirty="0">
                <a:solidFill>
                  <a:srgbClr val="000000"/>
                </a:solidFill>
              </a:rPr>
              <a:t>Warwick are planning on constructing a new building every year for the next few years (Starting with the Teaching and Learning Building on Tocil Field set to open next year)</a:t>
            </a:r>
          </a:p>
        </p:txBody>
      </p:sp>
      <p:pic>
        <p:nvPicPr>
          <p:cNvPr id="137" name="Shape 137"/>
          <p:cNvPicPr preferRelativeResize="0"/>
          <p:nvPr/>
        </p:nvPicPr>
        <p:blipFill>
          <a:blip r:embed="rId3">
            <a:alphaModFix/>
          </a:blip>
          <a:stretch>
            <a:fillRect/>
          </a:stretch>
        </p:blipFill>
        <p:spPr>
          <a:xfrm>
            <a:off x="7873173" y="4118225"/>
            <a:ext cx="1111166" cy="967799"/>
          </a:xfrm>
          <a:prstGeom prst="rect">
            <a:avLst/>
          </a:prstGeom>
          <a:noFill/>
          <a:ln>
            <a:noFill/>
          </a:ln>
        </p:spPr>
      </p:pic>
      <p:pic>
        <p:nvPicPr>
          <p:cNvPr id="138" name="Shape 138"/>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39" name="Shape 139"/>
          <p:cNvPicPr preferRelativeResize="0"/>
          <p:nvPr/>
        </p:nvPicPr>
        <p:blipFill>
          <a:blip r:embed="rId5">
            <a:alphaModFix/>
          </a:blip>
          <a:stretch>
            <a:fillRect/>
          </a:stretch>
        </p:blipFill>
        <p:spPr>
          <a:xfrm>
            <a:off x="87125" y="4118275"/>
            <a:ext cx="1457350" cy="9677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87900" y="798525"/>
            <a:ext cx="8368200" cy="1882500"/>
          </a:xfrm>
          <a:prstGeom prst="rect">
            <a:avLst/>
          </a:prstGeom>
        </p:spPr>
        <p:txBody>
          <a:bodyPr lIns="91425" tIns="91425" rIns="91425" bIns="91425" anchor="b" anchorCtr="0">
            <a:noAutofit/>
          </a:bodyPr>
          <a:lstStyle/>
          <a:p>
            <a:pPr lvl="0" rtl="0">
              <a:spcBef>
                <a:spcPts val="0"/>
              </a:spcBef>
              <a:buNone/>
            </a:pPr>
            <a:r>
              <a:rPr lang="en">
                <a:solidFill>
                  <a:srgbClr val="000000"/>
                </a:solidFill>
              </a:rPr>
              <a:t>Your login should have been handed over - if not then just ask your society co-ordinator (that login also gets onto computers in the SU</a:t>
            </a:r>
          </a:p>
        </p:txBody>
      </p:sp>
      <p:pic>
        <p:nvPicPr>
          <p:cNvPr id="438" name="Shape 438"/>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39" name="Shape 439"/>
          <p:cNvPicPr preferRelativeResize="0"/>
          <p:nvPr/>
        </p:nvPicPr>
        <p:blipFill>
          <a:blip r:embed="rId4">
            <a:alphaModFix/>
          </a:blip>
          <a:stretch>
            <a:fillRect/>
          </a:stretch>
        </p:blipFill>
        <p:spPr>
          <a:xfrm>
            <a:off x="8032823" y="4175700"/>
            <a:ext cx="1111166" cy="967799"/>
          </a:xfrm>
          <a:prstGeom prst="rect">
            <a:avLst/>
          </a:prstGeom>
          <a:noFill/>
          <a:ln>
            <a:noFill/>
          </a:ln>
        </p:spPr>
      </p:pic>
      <p:pic>
        <p:nvPicPr>
          <p:cNvPr id="440" name="Shape 440"/>
          <p:cNvPicPr preferRelativeResize="0"/>
          <p:nvPr/>
        </p:nvPicPr>
        <p:blipFill>
          <a:blip r:embed="rId5">
            <a:alphaModFix/>
          </a:blip>
          <a:stretch>
            <a:fillRect/>
          </a:stretch>
        </p:blipFill>
        <p:spPr>
          <a:xfrm>
            <a:off x="1347837" y="2243599"/>
            <a:ext cx="6448324" cy="262750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That's it for SU stuff</a:t>
            </a:r>
          </a:p>
        </p:txBody>
      </p:sp>
      <p:sp>
        <p:nvSpPr>
          <p:cNvPr id="446" name="Shape 446"/>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Hopefully your society has a Google Drive/ Dropbox/ Facebook Group full of emails, pictures and files which has been handed over to you. </a:t>
            </a:r>
          </a:p>
          <a:p>
            <a:pPr lvl="0" rtl="0">
              <a:spcBef>
                <a:spcPts val="0"/>
              </a:spcBef>
              <a:spcAft>
                <a:spcPts val="1000"/>
              </a:spcAft>
              <a:buNone/>
            </a:pPr>
            <a:r>
              <a:rPr lang="en">
                <a:solidFill>
                  <a:srgbClr val="000000"/>
                </a:solidFill>
                <a:latin typeface="Arial"/>
                <a:ea typeface="Arial"/>
                <a:cs typeface="Arial"/>
                <a:sym typeface="Arial"/>
              </a:rPr>
              <a:t>(If not - probably make one?)</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Most societies use the SU's interface to send all member emails, but their own gmail account to deal with external sponsors, or queries from members.</a:t>
            </a:r>
          </a:p>
        </p:txBody>
      </p:sp>
      <p:pic>
        <p:nvPicPr>
          <p:cNvPr id="447" name="Shape 447"/>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448" name="Shape 448"/>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buNone/>
            </a:pPr>
            <a:r>
              <a:rPr lang="en" b="1">
                <a:solidFill>
                  <a:srgbClr val="000000"/>
                </a:solidFill>
              </a:rPr>
              <a:t>How To Get Money From SU Funds</a:t>
            </a:r>
          </a:p>
        </p:txBody>
      </p:sp>
      <p:sp>
        <p:nvSpPr>
          <p:cNvPr id="454" name="Shape 454"/>
          <p:cNvSpPr txBox="1">
            <a:spLocks noGrp="1"/>
          </p:cNvSpPr>
          <p:nvPr>
            <p:ph type="body" idx="1"/>
          </p:nvPr>
        </p:nvSpPr>
        <p:spPr>
          <a:xfrm>
            <a:off x="311700" y="923875"/>
            <a:ext cx="8520600" cy="39909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SU Funds:</a:t>
            </a:r>
          </a:p>
          <a:p>
            <a:pPr marL="457200" lvl="0" indent="-228600" rtl="0">
              <a:spcBef>
                <a:spcPts val="0"/>
              </a:spcBef>
              <a:spcAft>
                <a:spcPts val="0"/>
              </a:spcAft>
              <a:buClr>
                <a:srgbClr val="000000"/>
              </a:buClr>
              <a:buChar char="★"/>
            </a:pPr>
            <a:r>
              <a:rPr lang="en">
                <a:solidFill>
                  <a:srgbClr val="000000"/>
                </a:solidFill>
              </a:rPr>
              <a:t>Project Fund:</a:t>
            </a:r>
          </a:p>
          <a:p>
            <a:pPr marL="457200" lvl="0" indent="-228600" rtl="0">
              <a:spcBef>
                <a:spcPts val="0"/>
              </a:spcBef>
              <a:spcAft>
                <a:spcPts val="0"/>
              </a:spcAft>
              <a:buClr>
                <a:srgbClr val="000000"/>
              </a:buClr>
              <a:buChar char="★"/>
            </a:pPr>
            <a:r>
              <a:rPr lang="en">
                <a:solidFill>
                  <a:srgbClr val="000000"/>
                </a:solidFill>
              </a:rPr>
              <a:t>Environmental Sustainability Fund: </a:t>
            </a:r>
          </a:p>
          <a:p>
            <a:pPr marL="457200" lvl="0" indent="-228600" rtl="0">
              <a:spcBef>
                <a:spcPts val="0"/>
              </a:spcBef>
              <a:spcAft>
                <a:spcPts val="0"/>
              </a:spcAft>
              <a:buClr>
                <a:srgbClr val="000000"/>
              </a:buClr>
              <a:buChar char="★"/>
            </a:pPr>
            <a:r>
              <a:rPr lang="en">
                <a:solidFill>
                  <a:srgbClr val="000000"/>
                </a:solidFill>
              </a:rPr>
              <a:t>Campaigns Fund:</a:t>
            </a:r>
          </a:p>
          <a:p>
            <a:pPr marL="457200" lvl="0" indent="-228600" rtl="0">
              <a:spcBef>
                <a:spcPts val="0"/>
              </a:spcBef>
              <a:spcAft>
                <a:spcPts val="0"/>
              </a:spcAft>
              <a:buClr>
                <a:srgbClr val="000000"/>
              </a:buClr>
              <a:buChar char="★"/>
            </a:pPr>
            <a:r>
              <a:rPr lang="en">
                <a:solidFill>
                  <a:srgbClr val="000000"/>
                </a:solidFill>
              </a:rPr>
              <a:t>SocsFed Emergency Fund (Hopefully you won't need this!)</a:t>
            </a:r>
          </a:p>
          <a:p>
            <a:pPr marL="457200" lvl="0" indent="-228600" rtl="0">
              <a:spcBef>
                <a:spcPts val="0"/>
              </a:spcBef>
              <a:spcAft>
                <a:spcPts val="0"/>
              </a:spcAft>
              <a:buClr>
                <a:srgbClr val="000000"/>
              </a:buClr>
              <a:buChar char="★"/>
            </a:pPr>
            <a:r>
              <a:rPr lang="en">
                <a:solidFill>
                  <a:srgbClr val="000000"/>
                </a:solidFill>
              </a:rPr>
              <a:t>SU Grant (more info in finance B/O session!)</a:t>
            </a:r>
          </a:p>
          <a:p>
            <a:pPr lvl="0" rtl="0">
              <a:spcBef>
                <a:spcPts val="0"/>
              </a:spcBef>
              <a:spcAft>
                <a:spcPts val="0"/>
              </a:spcAft>
              <a:buNone/>
            </a:pPr>
            <a:r>
              <a:rPr lang="en">
                <a:solidFill>
                  <a:srgbClr val="000000"/>
                </a:solidFill>
              </a:rPr>
              <a:t>All the information you could possibly need about these funds is on this page:</a:t>
            </a:r>
          </a:p>
          <a:p>
            <a:pPr lvl="0" rtl="0">
              <a:spcBef>
                <a:spcPts val="0"/>
              </a:spcBef>
              <a:spcAft>
                <a:spcPts val="0"/>
              </a:spcAft>
              <a:buNone/>
            </a:pPr>
            <a:r>
              <a:rPr lang="en" b="1" u="sng">
                <a:solidFill>
                  <a:srgbClr val="9900FF"/>
                </a:solidFill>
                <a:hlinkClick r:id="rId3"/>
              </a:rPr>
              <a:t>http://www.warwicksu.com/democracy/howitworks/execs/funding/</a:t>
            </a:r>
            <a:r>
              <a:rPr lang="en" b="1">
                <a:solidFill>
                  <a:srgbClr val="9900FF"/>
                </a:solidFill>
              </a:rPr>
              <a:t> </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For more information, email either me at </a:t>
            </a:r>
            <a:r>
              <a:rPr lang="en" b="1" u="sng">
                <a:solidFill>
                  <a:srgbClr val="9900FF"/>
                </a:solidFill>
                <a:hlinkClick r:id="rId4"/>
              </a:rPr>
              <a:t>societies@warwicksu.com</a:t>
            </a:r>
            <a:r>
              <a:rPr lang="en">
                <a:solidFill>
                  <a:srgbClr val="9900FF"/>
                </a:solidFill>
              </a:rPr>
              <a:t> </a:t>
            </a:r>
            <a:r>
              <a:rPr lang="en">
                <a:solidFill>
                  <a:srgbClr val="000000"/>
                </a:solidFill>
              </a:rPr>
              <a:t>or Olly Rice at </a:t>
            </a:r>
            <a:r>
              <a:rPr lang="en" b="1" u="sng">
                <a:solidFill>
                  <a:srgbClr val="9900FF"/>
                </a:solidFill>
                <a:hlinkClick r:id="rId5"/>
              </a:rPr>
              <a:t>democracy@warwicksu.com</a:t>
            </a:r>
            <a:r>
              <a:rPr lang="en">
                <a:solidFill>
                  <a:srgbClr val="9900FF"/>
                </a:solidFill>
              </a:rPr>
              <a:t> </a:t>
            </a:r>
          </a:p>
        </p:txBody>
      </p:sp>
      <p:pic>
        <p:nvPicPr>
          <p:cNvPr id="455" name="Shape 455"/>
          <p:cNvPicPr preferRelativeResize="0"/>
          <p:nvPr/>
        </p:nvPicPr>
        <p:blipFill>
          <a:blip r:embed="rId6">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lnSpc>
                <a:spcPct val="115000"/>
              </a:lnSpc>
              <a:spcBef>
                <a:spcPts val="0"/>
              </a:spcBef>
              <a:buNone/>
            </a:pPr>
            <a:r>
              <a:rPr lang="en" b="1">
                <a:solidFill>
                  <a:srgbClr val="000000"/>
                </a:solidFill>
              </a:rPr>
              <a:t>How To Get Money From External Sources</a:t>
            </a:r>
          </a:p>
        </p:txBody>
      </p:sp>
      <p:sp>
        <p:nvSpPr>
          <p:cNvPr id="461" name="Shape 461"/>
          <p:cNvSpPr txBox="1">
            <a:spLocks noGrp="1"/>
          </p:cNvSpPr>
          <p:nvPr>
            <p:ph type="body" idx="1"/>
          </p:nvPr>
        </p:nvSpPr>
        <p:spPr>
          <a:xfrm>
            <a:off x="311700" y="1152475"/>
            <a:ext cx="8662500" cy="3416400"/>
          </a:xfrm>
          <a:prstGeom prst="rect">
            <a:avLst/>
          </a:prstGeom>
        </p:spPr>
        <p:txBody>
          <a:bodyPr lIns="91425" tIns="91425" rIns="91425" bIns="91425" anchor="t" anchorCtr="0">
            <a:noAutofit/>
          </a:bodyPr>
          <a:lstStyle/>
          <a:p>
            <a:pPr lvl="0" rtl="0">
              <a:spcBef>
                <a:spcPts val="0"/>
              </a:spcBef>
              <a:spcAft>
                <a:spcPts val="0"/>
              </a:spcAft>
              <a:buNone/>
            </a:pPr>
            <a:r>
              <a:rPr lang="en" sz="1600">
                <a:solidFill>
                  <a:srgbClr val="000000"/>
                </a:solidFill>
              </a:rPr>
              <a:t>University Funds:</a:t>
            </a:r>
          </a:p>
          <a:p>
            <a:pPr marL="457200" lvl="0" indent="-330200" rtl="0">
              <a:spcBef>
                <a:spcPts val="0"/>
              </a:spcBef>
              <a:spcAft>
                <a:spcPts val="0"/>
              </a:spcAft>
              <a:buClr>
                <a:srgbClr val="000000"/>
              </a:buClr>
              <a:buSzPct val="100000"/>
              <a:buChar char="★"/>
            </a:pPr>
            <a:r>
              <a:rPr lang="en" sz="1600">
                <a:solidFill>
                  <a:srgbClr val="000000"/>
                </a:solidFill>
              </a:rPr>
              <a:t>VC Fund: To fund proposals that demonstrate real impact on Warwick students</a:t>
            </a:r>
          </a:p>
          <a:p>
            <a:pPr marL="457200" lvl="0" indent="-330200" rtl="0">
              <a:spcBef>
                <a:spcPts val="0"/>
              </a:spcBef>
              <a:spcAft>
                <a:spcPts val="0"/>
              </a:spcAft>
              <a:buClr>
                <a:srgbClr val="000000"/>
              </a:buClr>
              <a:buSzPct val="100000"/>
              <a:buChar char="★"/>
            </a:pPr>
            <a:r>
              <a:rPr lang="en" sz="1600">
                <a:solidFill>
                  <a:srgbClr val="000000"/>
                </a:solidFill>
              </a:rPr>
              <a:t>GoGlobal Grant: To fund groups who wish to celebrate internationalisation. (Rolling)</a:t>
            </a:r>
          </a:p>
          <a:p>
            <a:pPr marL="457200" lvl="0" indent="-330200" rtl="0">
              <a:spcBef>
                <a:spcPts val="0"/>
              </a:spcBef>
              <a:spcAft>
                <a:spcPts val="0"/>
              </a:spcAft>
              <a:buClr>
                <a:srgbClr val="000000"/>
              </a:buClr>
              <a:buSzPct val="100000"/>
              <a:buChar char="★"/>
            </a:pPr>
            <a:r>
              <a:rPr lang="en" sz="1600">
                <a:solidFill>
                  <a:srgbClr val="000000"/>
                </a:solidFill>
              </a:rPr>
              <a:t>Opportunity Fund: Help to fund extra-curricular activities (Deadline 8th Feb)</a:t>
            </a:r>
          </a:p>
          <a:p>
            <a:pPr marL="457200" lvl="0" indent="-330200" rtl="0">
              <a:spcBef>
                <a:spcPts val="0"/>
              </a:spcBef>
              <a:spcAft>
                <a:spcPts val="1000"/>
              </a:spcAft>
              <a:buClr>
                <a:srgbClr val="000000"/>
              </a:buClr>
              <a:buSzPct val="100000"/>
              <a:buChar char="★"/>
            </a:pPr>
            <a:r>
              <a:rPr lang="en" sz="1600">
                <a:solidFill>
                  <a:srgbClr val="000000"/>
                </a:solidFill>
              </a:rPr>
              <a:t>Lord Rootes Memorial Fund: For one off events (Deadline this Thursday!)</a:t>
            </a:r>
          </a:p>
          <a:p>
            <a:pPr lvl="0" rtl="0">
              <a:spcBef>
                <a:spcPts val="0"/>
              </a:spcBef>
              <a:spcAft>
                <a:spcPts val="0"/>
              </a:spcAft>
              <a:buNone/>
            </a:pPr>
            <a:r>
              <a:rPr lang="en" sz="1600">
                <a:solidFill>
                  <a:srgbClr val="000000"/>
                </a:solidFill>
              </a:rPr>
              <a:t>All the information you could possibly need about these funds are on these pages:</a:t>
            </a:r>
          </a:p>
          <a:p>
            <a:pPr lvl="0" rtl="0">
              <a:spcBef>
                <a:spcPts val="0"/>
              </a:spcBef>
              <a:spcAft>
                <a:spcPts val="0"/>
              </a:spcAft>
              <a:buNone/>
            </a:pPr>
            <a:r>
              <a:rPr lang="en" sz="1600" u="sng">
                <a:solidFill>
                  <a:srgbClr val="9900FF"/>
                </a:solidFill>
                <a:hlinkClick r:id="rId3"/>
              </a:rPr>
              <a:t>http://www2.warwick.ac.uk/services/vco/vc/studentsupport/</a:t>
            </a:r>
          </a:p>
          <a:p>
            <a:pPr lvl="0" rtl="0">
              <a:spcBef>
                <a:spcPts val="0"/>
              </a:spcBef>
              <a:spcAft>
                <a:spcPts val="0"/>
              </a:spcAft>
              <a:buNone/>
            </a:pPr>
            <a:r>
              <a:rPr lang="en" sz="1600" u="sng">
                <a:solidFill>
                  <a:srgbClr val="9900FF"/>
                </a:solidFill>
                <a:hlinkClick r:id="rId4"/>
              </a:rPr>
              <a:t>http://www2.warwick.ac.uk/giving/thanks/stories/opportunity-fund/opportunityfund/</a:t>
            </a:r>
            <a:r>
              <a:rPr lang="en" sz="1600">
                <a:solidFill>
                  <a:srgbClr val="9900FF"/>
                </a:solidFill>
              </a:rPr>
              <a:t> </a:t>
            </a:r>
          </a:p>
          <a:p>
            <a:pPr lvl="0" rtl="0">
              <a:spcBef>
                <a:spcPts val="0"/>
              </a:spcBef>
              <a:spcAft>
                <a:spcPts val="0"/>
              </a:spcAft>
              <a:buNone/>
            </a:pPr>
            <a:r>
              <a:rPr lang="en" sz="1600" u="sng">
                <a:solidFill>
                  <a:srgbClr val="9900FF"/>
                </a:solidFill>
                <a:hlinkClick r:id="rId5"/>
              </a:rPr>
              <a:t>http://www2.warwick.ac.uk/study/international/students/goglobal/grant/</a:t>
            </a:r>
            <a:r>
              <a:rPr lang="en" sz="1600">
                <a:solidFill>
                  <a:srgbClr val="9900FF"/>
                </a:solidFill>
              </a:rPr>
              <a:t> </a:t>
            </a:r>
          </a:p>
          <a:p>
            <a:pPr lvl="0" rtl="0">
              <a:spcBef>
                <a:spcPts val="0"/>
              </a:spcBef>
              <a:spcAft>
                <a:spcPts val="0"/>
              </a:spcAft>
              <a:buNone/>
            </a:pPr>
            <a:r>
              <a:rPr lang="en" sz="1600" u="sng">
                <a:solidFill>
                  <a:srgbClr val="9900FF"/>
                </a:solidFill>
                <a:hlinkClick r:id="rId6"/>
              </a:rPr>
              <a:t>http://www2.warwick.ac.uk/insite/topic/teachinglearning/rootes/</a:t>
            </a:r>
            <a:r>
              <a:rPr lang="en" sz="1600">
                <a:solidFill>
                  <a:srgbClr val="9900FF"/>
                </a:solidFill>
              </a:rPr>
              <a:t> </a:t>
            </a:r>
          </a:p>
          <a:p>
            <a:pPr lvl="0" rtl="0">
              <a:spcBef>
                <a:spcPts val="0"/>
              </a:spcBef>
              <a:spcAft>
                <a:spcPts val="0"/>
              </a:spcAft>
              <a:buNone/>
            </a:pPr>
            <a:endParaRPr sz="1600">
              <a:solidFill>
                <a:srgbClr val="000000"/>
              </a:solidFill>
            </a:endParaRPr>
          </a:p>
          <a:p>
            <a:pPr lvl="0" rtl="0">
              <a:spcBef>
                <a:spcPts val="0"/>
              </a:spcBef>
              <a:spcAft>
                <a:spcPts val="0"/>
              </a:spcAft>
              <a:buNone/>
            </a:pPr>
            <a:endParaRPr sz="1600">
              <a:solidFill>
                <a:srgbClr val="000000"/>
              </a:solidFill>
            </a:endParaRPr>
          </a:p>
          <a:p>
            <a:pPr lvl="0" rtl="0">
              <a:spcBef>
                <a:spcPts val="0"/>
              </a:spcBef>
              <a:spcAft>
                <a:spcPts val="0"/>
              </a:spcAft>
              <a:buNone/>
            </a:pPr>
            <a:endParaRPr sz="1600">
              <a:solidFill>
                <a:srgbClr val="000000"/>
              </a:solidFill>
            </a:endParaRPr>
          </a:p>
        </p:txBody>
      </p:sp>
      <p:pic>
        <p:nvPicPr>
          <p:cNvPr id="462" name="Shape 462"/>
          <p:cNvPicPr preferRelativeResize="0"/>
          <p:nvPr/>
        </p:nvPicPr>
        <p:blipFill>
          <a:blip r:embed="rId7">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How To Get Money From Sponsorship</a:t>
            </a:r>
          </a:p>
        </p:txBody>
      </p:sp>
      <p:sp>
        <p:nvSpPr>
          <p:cNvPr id="468" name="Shape 4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30200" rtl="0">
              <a:lnSpc>
                <a:spcPct val="100000"/>
              </a:lnSpc>
              <a:spcBef>
                <a:spcPts val="560"/>
              </a:spcBef>
              <a:spcAft>
                <a:spcPts val="1000"/>
              </a:spcAft>
              <a:buClr>
                <a:srgbClr val="000000"/>
              </a:buClr>
              <a:buSzPct val="100000"/>
            </a:pPr>
            <a:r>
              <a:rPr lang="en" sz="1600">
                <a:solidFill>
                  <a:srgbClr val="000000"/>
                </a:solidFill>
              </a:rPr>
              <a:t>PDFs of no more than 4/5 pages</a:t>
            </a:r>
          </a:p>
          <a:p>
            <a:pPr marL="457200" lvl="0" indent="-330200" rtl="0">
              <a:lnSpc>
                <a:spcPct val="100000"/>
              </a:lnSpc>
              <a:spcBef>
                <a:spcPts val="560"/>
              </a:spcBef>
              <a:spcAft>
                <a:spcPts val="1000"/>
              </a:spcAft>
              <a:buClr>
                <a:srgbClr val="000000"/>
              </a:buClr>
              <a:buSzPct val="100000"/>
            </a:pPr>
            <a:r>
              <a:rPr lang="en" sz="1600">
                <a:solidFill>
                  <a:srgbClr val="000000"/>
                </a:solidFill>
              </a:rPr>
              <a:t>Big Societies - Look at the Times Top 100, Guardian Top 100</a:t>
            </a:r>
          </a:p>
          <a:p>
            <a:pPr marL="457200" lvl="0" indent="-330200" rtl="0">
              <a:lnSpc>
                <a:spcPct val="100000"/>
              </a:lnSpc>
              <a:spcBef>
                <a:spcPts val="560"/>
              </a:spcBef>
              <a:spcAft>
                <a:spcPts val="1000"/>
              </a:spcAft>
              <a:buClr>
                <a:srgbClr val="000000"/>
              </a:buClr>
              <a:buSzPct val="100000"/>
            </a:pPr>
            <a:r>
              <a:rPr lang="en" sz="1600">
                <a:solidFill>
                  <a:srgbClr val="000000"/>
                </a:solidFill>
              </a:rPr>
              <a:t>Smaller Societies - Contact local businesses/bars/restaurants</a:t>
            </a:r>
          </a:p>
          <a:p>
            <a:pPr marL="457200" lvl="0" indent="-330200" rtl="0">
              <a:lnSpc>
                <a:spcPct val="100000"/>
              </a:lnSpc>
              <a:spcBef>
                <a:spcPts val="560"/>
              </a:spcBef>
              <a:spcAft>
                <a:spcPts val="1000"/>
              </a:spcAft>
              <a:buClr>
                <a:srgbClr val="000000"/>
              </a:buClr>
              <a:buSzPct val="100000"/>
            </a:pPr>
            <a:r>
              <a:rPr lang="en" sz="1600">
                <a:solidFill>
                  <a:srgbClr val="000000"/>
                </a:solidFill>
              </a:rPr>
              <a:t>Industry leaders (not necessarily top graduate employers) sometimes more appropriate</a:t>
            </a:r>
          </a:p>
          <a:p>
            <a:pPr marL="457200" lvl="0" indent="-330200" rtl="0">
              <a:lnSpc>
                <a:spcPct val="100000"/>
              </a:lnSpc>
              <a:spcBef>
                <a:spcPts val="560"/>
              </a:spcBef>
              <a:spcAft>
                <a:spcPts val="1000"/>
              </a:spcAft>
              <a:buClr>
                <a:srgbClr val="000000"/>
              </a:buClr>
              <a:buSzPct val="100000"/>
            </a:pPr>
            <a:r>
              <a:rPr lang="en" sz="1600">
                <a:solidFill>
                  <a:srgbClr val="000000"/>
                </a:solidFill>
              </a:rPr>
              <a:t>It's not all about money - what else could a sponsor give you? Speakers? Workshops? Swag?</a:t>
            </a:r>
          </a:p>
          <a:p>
            <a:pPr marL="457200" lvl="0" indent="-330200" rtl="0">
              <a:lnSpc>
                <a:spcPct val="100000"/>
              </a:lnSpc>
              <a:spcBef>
                <a:spcPts val="560"/>
              </a:spcBef>
              <a:spcAft>
                <a:spcPts val="1000"/>
              </a:spcAft>
              <a:buClr>
                <a:srgbClr val="000000"/>
              </a:buClr>
              <a:buSzPct val="100000"/>
            </a:pPr>
            <a:r>
              <a:rPr lang="en" sz="1600">
                <a:solidFill>
                  <a:srgbClr val="000000"/>
                </a:solidFill>
              </a:rPr>
              <a:t>Sell yourselves! Think about your USPs and what you can do for </a:t>
            </a:r>
            <a:r>
              <a:rPr lang="en" sz="1600" b="1" u="sng">
                <a:solidFill>
                  <a:srgbClr val="000000"/>
                </a:solidFill>
              </a:rPr>
              <a:t>THEM.</a:t>
            </a:r>
          </a:p>
          <a:p>
            <a:pPr marL="457200" lvl="0" indent="-330200" rtl="0">
              <a:lnSpc>
                <a:spcPct val="100000"/>
              </a:lnSpc>
              <a:spcBef>
                <a:spcPts val="560"/>
              </a:spcBef>
              <a:spcAft>
                <a:spcPts val="1000"/>
              </a:spcAft>
              <a:buClr>
                <a:srgbClr val="000000"/>
              </a:buClr>
              <a:buSzPct val="100000"/>
            </a:pPr>
            <a:r>
              <a:rPr lang="en" sz="1600">
                <a:solidFill>
                  <a:srgbClr val="000000"/>
                </a:solidFill>
              </a:rPr>
              <a:t>We will be holding a sponsorship information sessions - watch this space</a:t>
            </a:r>
          </a:p>
          <a:p>
            <a:pPr marL="457200" lvl="0" indent="-330200" rtl="0">
              <a:lnSpc>
                <a:spcPct val="100000"/>
              </a:lnSpc>
              <a:spcBef>
                <a:spcPts val="560"/>
              </a:spcBef>
              <a:spcAft>
                <a:spcPts val="1000"/>
              </a:spcAft>
              <a:buClr>
                <a:srgbClr val="000000"/>
              </a:buClr>
              <a:buSzPct val="100000"/>
            </a:pPr>
            <a:r>
              <a:rPr lang="en" sz="1600">
                <a:solidFill>
                  <a:srgbClr val="000000"/>
                </a:solidFill>
              </a:rPr>
              <a:t>Email me at </a:t>
            </a:r>
            <a:r>
              <a:rPr lang="en" sz="1600" u="sng">
                <a:solidFill>
                  <a:srgbClr val="000000"/>
                </a:solidFill>
                <a:hlinkClick r:id="rId3"/>
              </a:rPr>
              <a:t>societies@warwicksu.com</a:t>
            </a:r>
            <a:r>
              <a:rPr lang="en" sz="1600">
                <a:solidFill>
                  <a:srgbClr val="000000"/>
                </a:solidFill>
              </a:rPr>
              <a:t> if you need any guidance</a:t>
            </a:r>
          </a:p>
        </p:txBody>
      </p:sp>
      <p:pic>
        <p:nvPicPr>
          <p:cNvPr id="469" name="Shape 469"/>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11700" y="511650"/>
            <a:ext cx="8520600" cy="4120200"/>
          </a:xfrm>
          <a:prstGeom prst="rect">
            <a:avLst/>
          </a:prstGeom>
        </p:spPr>
        <p:txBody>
          <a:bodyPr lIns="91425" tIns="91425" rIns="91425" bIns="91425" anchor="ctr" anchorCtr="0">
            <a:noAutofit/>
          </a:bodyPr>
          <a:lstStyle/>
          <a:p>
            <a:pPr lvl="0" rtl="0">
              <a:lnSpc>
                <a:spcPct val="115000"/>
              </a:lnSpc>
              <a:spcBef>
                <a:spcPts val="0"/>
              </a:spcBef>
              <a:buClr>
                <a:schemeClr val="dk1"/>
              </a:buClr>
              <a:buSzPct val="36666"/>
              <a:buFont typeface="Arial"/>
              <a:buNone/>
            </a:pPr>
            <a:r>
              <a:rPr lang="en" sz="3000">
                <a:solidFill>
                  <a:srgbClr val="000000"/>
                </a:solidFill>
              </a:rPr>
              <a:t>Basically, there is loads and loads of money available here, all you have to do is go and get it. So if you have an idea or a project that you want funded, </a:t>
            </a:r>
            <a:r>
              <a:rPr lang="en" sz="3000" b="1" u="sng">
                <a:solidFill>
                  <a:srgbClr val="000000"/>
                </a:solidFill>
              </a:rPr>
              <a:t>come to me</a:t>
            </a:r>
            <a:r>
              <a:rPr lang="en" sz="3000">
                <a:solidFill>
                  <a:srgbClr val="000000"/>
                </a:solidFill>
              </a:rPr>
              <a:t> and I can steer you in the right direction and advise you every step of the way.</a:t>
            </a:r>
          </a:p>
        </p:txBody>
      </p:sp>
      <p:pic>
        <p:nvPicPr>
          <p:cNvPr id="475" name="Shape 475"/>
          <p:cNvPicPr preferRelativeResize="0"/>
          <p:nvPr/>
        </p:nvPicPr>
        <p:blipFill>
          <a:blip r:embed="rId3">
            <a:alphaModFix/>
          </a:blip>
          <a:stretch>
            <a:fillRect/>
          </a:stretch>
        </p:blipFill>
        <p:spPr>
          <a:xfrm>
            <a:off x="8032823" y="4175700"/>
            <a:ext cx="1111166" cy="967799"/>
          </a:xfrm>
          <a:prstGeom prst="rect">
            <a:avLst/>
          </a:prstGeom>
          <a:noFill/>
          <a:ln>
            <a:noFill/>
          </a:ln>
        </p:spPr>
      </p:pic>
      <p:pic>
        <p:nvPicPr>
          <p:cNvPr id="476" name="Shape 476"/>
          <p:cNvPicPr preferRelativeResize="0"/>
          <p:nvPr/>
        </p:nvPicPr>
        <p:blipFill rotWithShape="1">
          <a:blip r:embed="rId4">
            <a:alphaModFix/>
          </a:blip>
          <a:srcRect/>
          <a:stretch/>
        </p:blipFill>
        <p:spPr>
          <a:xfrm>
            <a:off x="1" y="4175701"/>
            <a:ext cx="945600" cy="9678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#AllTheLinks - Publicity &amp; Marketing</a:t>
            </a:r>
          </a:p>
        </p:txBody>
      </p:sp>
      <p:sp>
        <p:nvSpPr>
          <p:cNvPr id="482" name="Shape 482"/>
          <p:cNvSpPr txBox="1">
            <a:spLocks noGrp="1"/>
          </p:cNvSpPr>
          <p:nvPr>
            <p:ph type="body" idx="1"/>
          </p:nvPr>
        </p:nvSpPr>
        <p:spPr>
          <a:xfrm>
            <a:off x="159300" y="1152475"/>
            <a:ext cx="8520600" cy="39909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rPr>
              <a:t>Publicity &amp; Marketing:</a:t>
            </a:r>
          </a:p>
          <a:p>
            <a:pPr marL="457200" lvl="0" indent="-228600" rtl="0">
              <a:spcBef>
                <a:spcPts val="0"/>
              </a:spcBef>
              <a:spcAft>
                <a:spcPts val="0"/>
              </a:spcAft>
              <a:buClr>
                <a:srgbClr val="000000"/>
              </a:buClr>
              <a:buChar char="★"/>
            </a:pPr>
            <a:r>
              <a:rPr lang="en">
                <a:solidFill>
                  <a:srgbClr val="000000"/>
                </a:solidFill>
              </a:rPr>
              <a:t>SU Screens: </a:t>
            </a:r>
            <a:r>
              <a:rPr lang="en" b="1" u="sng">
                <a:solidFill>
                  <a:srgbClr val="9900FF"/>
                </a:solidFill>
                <a:hlinkClick r:id="rId3"/>
              </a:rPr>
              <a:t>holly.smith@warwicksu.com</a:t>
            </a:r>
            <a:r>
              <a:rPr lang="en" b="1">
                <a:solidFill>
                  <a:srgbClr val="000000"/>
                </a:solidFill>
              </a:rPr>
              <a:t> </a:t>
            </a:r>
          </a:p>
          <a:p>
            <a:pPr marL="457200" lvl="0" indent="-228600" rtl="0">
              <a:spcBef>
                <a:spcPts val="0"/>
              </a:spcBef>
              <a:spcAft>
                <a:spcPts val="0"/>
              </a:spcAft>
              <a:buClr>
                <a:srgbClr val="000000"/>
              </a:buClr>
              <a:buChar char="★"/>
            </a:pPr>
            <a:r>
              <a:rPr lang="en">
                <a:solidFill>
                  <a:srgbClr val="000000"/>
                </a:solidFill>
              </a:rPr>
              <a:t>Chaplaincy Screens: </a:t>
            </a:r>
            <a:r>
              <a:rPr lang="en" b="1" u="sng">
                <a:solidFill>
                  <a:srgbClr val="9900FF"/>
                </a:solidFill>
                <a:hlinkClick r:id="rId4"/>
              </a:rPr>
              <a:t>outdoorscreens@warwicksu.com</a:t>
            </a:r>
            <a:r>
              <a:rPr lang="en" b="1">
                <a:solidFill>
                  <a:srgbClr val="9900FF"/>
                </a:solidFill>
              </a:rPr>
              <a:t> </a:t>
            </a:r>
          </a:p>
          <a:p>
            <a:pPr marL="457200" lvl="0" indent="-228600" rtl="0">
              <a:spcBef>
                <a:spcPts val="0"/>
              </a:spcBef>
              <a:spcAft>
                <a:spcPts val="0"/>
              </a:spcAft>
              <a:buClr>
                <a:srgbClr val="000000"/>
              </a:buClr>
              <a:buChar char="★"/>
            </a:pPr>
            <a:r>
              <a:rPr lang="en">
                <a:solidFill>
                  <a:srgbClr val="000000"/>
                </a:solidFill>
              </a:rPr>
              <a:t>Big Screen: </a:t>
            </a:r>
            <a:r>
              <a:rPr lang="en" b="1" u="sng">
                <a:solidFill>
                  <a:srgbClr val="9900FF"/>
                </a:solidFill>
              </a:rPr>
              <a:t>http://www2.warwick.ac.uk/services/externalaffairs/marketing/digital/signage/digitalsignage/bigscreenpiazza/submission/</a:t>
            </a:r>
          </a:p>
          <a:p>
            <a:pPr lvl="0" rtl="0">
              <a:spcBef>
                <a:spcPts val="0"/>
              </a:spcBef>
              <a:spcAft>
                <a:spcPts val="0"/>
              </a:spcAft>
              <a:buNone/>
            </a:pPr>
            <a:endParaRPr>
              <a:solidFill>
                <a:srgbClr val="000000"/>
              </a:solidFill>
            </a:endParaRPr>
          </a:p>
          <a:p>
            <a:pPr lvl="0" rtl="0">
              <a:spcBef>
                <a:spcPts val="0"/>
              </a:spcBef>
              <a:spcAft>
                <a:spcPts val="0"/>
              </a:spcAft>
              <a:buNone/>
            </a:pPr>
            <a:r>
              <a:rPr lang="en">
                <a:solidFill>
                  <a:srgbClr val="000000"/>
                </a:solidFill>
              </a:rPr>
              <a:t>Student Media (See their websites for more information!):</a:t>
            </a:r>
          </a:p>
          <a:p>
            <a:pPr marL="457200" lvl="0" indent="-228600" rtl="0">
              <a:spcBef>
                <a:spcPts val="0"/>
              </a:spcBef>
              <a:spcAft>
                <a:spcPts val="0"/>
              </a:spcAft>
              <a:buClr>
                <a:srgbClr val="000000"/>
              </a:buClr>
              <a:buChar char="★"/>
            </a:pPr>
            <a:r>
              <a:rPr lang="en">
                <a:solidFill>
                  <a:srgbClr val="000000"/>
                </a:solidFill>
              </a:rPr>
              <a:t>The Boar: Advertising - </a:t>
            </a:r>
            <a:r>
              <a:rPr lang="en" b="1" u="sng">
                <a:solidFill>
                  <a:srgbClr val="9900FF"/>
                </a:solidFill>
                <a:hlinkClick r:id="rId5"/>
              </a:rPr>
              <a:t>sales@theboar.org</a:t>
            </a:r>
            <a:r>
              <a:rPr lang="en">
                <a:solidFill>
                  <a:srgbClr val="000000"/>
                </a:solidFill>
              </a:rPr>
              <a:t> Stories - </a:t>
            </a:r>
            <a:r>
              <a:rPr lang="en" b="1" u="sng">
                <a:solidFill>
                  <a:srgbClr val="9900FF"/>
                </a:solidFill>
                <a:hlinkClick r:id="rId6"/>
              </a:rPr>
              <a:t>news@theboar.org</a:t>
            </a:r>
            <a:r>
              <a:rPr lang="en" b="1">
                <a:solidFill>
                  <a:srgbClr val="9900FF"/>
                </a:solidFill>
              </a:rPr>
              <a:t> </a:t>
            </a:r>
          </a:p>
          <a:p>
            <a:pPr marL="457200" lvl="0" indent="-228600" rtl="0">
              <a:spcBef>
                <a:spcPts val="0"/>
              </a:spcBef>
              <a:spcAft>
                <a:spcPts val="0"/>
              </a:spcAft>
              <a:buClr>
                <a:srgbClr val="000000"/>
              </a:buClr>
              <a:buChar char="★"/>
            </a:pPr>
            <a:r>
              <a:rPr lang="en">
                <a:solidFill>
                  <a:srgbClr val="000000"/>
                </a:solidFill>
              </a:rPr>
              <a:t>RaW 1251AM: </a:t>
            </a:r>
            <a:r>
              <a:rPr lang="en" b="1" u="sng">
                <a:solidFill>
                  <a:srgbClr val="9900FF"/>
                </a:solidFill>
                <a:hlinkClick r:id="rId7"/>
              </a:rPr>
              <a:t>marketing@radio.warwick.ac.uk</a:t>
            </a:r>
            <a:r>
              <a:rPr lang="en" b="1">
                <a:solidFill>
                  <a:srgbClr val="9900FF"/>
                </a:solidFill>
              </a:rPr>
              <a:t> </a:t>
            </a:r>
          </a:p>
          <a:p>
            <a:pPr marL="457200" lvl="0" indent="-228600" rtl="0">
              <a:spcBef>
                <a:spcPts val="0"/>
              </a:spcBef>
              <a:spcAft>
                <a:spcPts val="0"/>
              </a:spcAft>
              <a:buClr>
                <a:srgbClr val="000000"/>
              </a:buClr>
              <a:buChar char="★"/>
            </a:pPr>
            <a:r>
              <a:rPr lang="en">
                <a:solidFill>
                  <a:srgbClr val="000000"/>
                </a:solidFill>
              </a:rPr>
              <a:t>Warwick TV: </a:t>
            </a:r>
            <a:r>
              <a:rPr lang="en" b="1" u="sng">
                <a:solidFill>
                  <a:srgbClr val="9900FF"/>
                </a:solidFill>
                <a:hlinkClick r:id="rId8"/>
              </a:rPr>
              <a:t>exec@tv.warwick.ac.uk</a:t>
            </a:r>
            <a:r>
              <a:rPr lang="en" b="1">
                <a:solidFill>
                  <a:srgbClr val="000000"/>
                </a:solidFill>
              </a:rPr>
              <a:t> </a:t>
            </a:r>
          </a:p>
          <a:p>
            <a:pPr marL="457200" lvl="0" indent="-228600" rtl="0">
              <a:spcBef>
                <a:spcPts val="0"/>
              </a:spcBef>
              <a:spcAft>
                <a:spcPts val="0"/>
              </a:spcAft>
              <a:buClr>
                <a:srgbClr val="000000"/>
              </a:buClr>
              <a:buChar char="★"/>
            </a:pPr>
            <a:r>
              <a:rPr lang="en">
                <a:solidFill>
                  <a:srgbClr val="000000"/>
                </a:solidFill>
              </a:rPr>
              <a:t>Warwick Student Cinema: </a:t>
            </a:r>
            <a:r>
              <a:rPr lang="en" b="1" u="sng">
                <a:solidFill>
                  <a:srgbClr val="9900FF"/>
                </a:solidFill>
                <a:hlinkClick r:id="rId9"/>
              </a:rPr>
              <a:t>advertising@filmsoc.warwick.ac.uk</a:t>
            </a:r>
          </a:p>
        </p:txBody>
      </p:sp>
      <p:pic>
        <p:nvPicPr>
          <p:cNvPr id="483" name="Shape 483"/>
          <p:cNvPicPr preferRelativeResize="0"/>
          <p:nvPr/>
        </p:nvPicPr>
        <p:blipFill>
          <a:blip r:embed="rId10">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#AllTheLinks - Bookings</a:t>
            </a:r>
          </a:p>
        </p:txBody>
      </p:sp>
      <p:sp>
        <p:nvSpPr>
          <p:cNvPr id="489" name="Shape 489"/>
          <p:cNvSpPr txBox="1">
            <a:spLocks noGrp="1"/>
          </p:cNvSpPr>
          <p:nvPr>
            <p:ph type="body" idx="1"/>
          </p:nvPr>
        </p:nvSpPr>
        <p:spPr>
          <a:xfrm>
            <a:off x="155850" y="1152475"/>
            <a:ext cx="9631200" cy="3416400"/>
          </a:xfrm>
          <a:prstGeom prst="rect">
            <a:avLst/>
          </a:prstGeom>
        </p:spPr>
        <p:txBody>
          <a:bodyPr lIns="91425" tIns="91425" rIns="91425" bIns="91425" anchor="t" anchorCtr="0">
            <a:noAutofit/>
          </a:bodyPr>
          <a:lstStyle/>
          <a:p>
            <a:pPr marL="457200" lvl="0" indent="-330200" rtl="0">
              <a:spcBef>
                <a:spcPts val="0"/>
              </a:spcBef>
              <a:buClr>
                <a:srgbClr val="000000"/>
              </a:buClr>
              <a:buSzPct val="100000"/>
              <a:buChar char="★"/>
            </a:pPr>
            <a:r>
              <a:rPr lang="en" sz="1600">
                <a:solidFill>
                  <a:srgbClr val="000000"/>
                </a:solidFill>
              </a:rPr>
              <a:t>SU Meeting Rooms: </a:t>
            </a:r>
            <a:r>
              <a:rPr lang="en" sz="1600" b="1" u="sng">
                <a:solidFill>
                  <a:srgbClr val="9900FF"/>
                </a:solidFill>
                <a:hlinkClick r:id="rId3"/>
              </a:rPr>
              <a:t>lesley.shortland@warwicksu.com</a:t>
            </a:r>
            <a:r>
              <a:rPr lang="en" sz="1600" b="1">
                <a:solidFill>
                  <a:srgbClr val="000000"/>
                </a:solidFill>
              </a:rPr>
              <a:t> </a:t>
            </a:r>
          </a:p>
          <a:p>
            <a:pPr marL="457200" lvl="0" indent="-330200" rtl="0">
              <a:spcBef>
                <a:spcPts val="0"/>
              </a:spcBef>
              <a:buClr>
                <a:srgbClr val="000000"/>
              </a:buClr>
              <a:buSzPct val="100000"/>
              <a:buChar char="★"/>
            </a:pPr>
            <a:r>
              <a:rPr lang="en" sz="1600">
                <a:solidFill>
                  <a:srgbClr val="000000"/>
                </a:solidFill>
              </a:rPr>
              <a:t>Union Venues: </a:t>
            </a:r>
            <a:r>
              <a:rPr lang="en" sz="1600" b="1" u="sng">
                <a:solidFill>
                  <a:srgbClr val="9900FF"/>
                </a:solidFill>
                <a:hlinkClick r:id="rId3"/>
              </a:rPr>
              <a:t>lesley.shortland@warwicksu.com</a:t>
            </a:r>
            <a:r>
              <a:rPr lang="en" sz="1600" b="1">
                <a:solidFill>
                  <a:srgbClr val="000000"/>
                </a:solidFill>
              </a:rPr>
              <a:t> </a:t>
            </a:r>
          </a:p>
          <a:p>
            <a:pPr marL="457200" lvl="0" indent="-330200" rtl="0">
              <a:spcBef>
                <a:spcPts val="0"/>
              </a:spcBef>
              <a:buClr>
                <a:srgbClr val="000000"/>
              </a:buClr>
              <a:buSzPct val="100000"/>
              <a:buChar char="★"/>
            </a:pPr>
            <a:r>
              <a:rPr lang="en" sz="1600">
                <a:solidFill>
                  <a:srgbClr val="000000"/>
                </a:solidFill>
              </a:rPr>
              <a:t>University Rooms: </a:t>
            </a:r>
            <a:r>
              <a:rPr lang="en" sz="1600" b="1" u="sng">
                <a:solidFill>
                  <a:srgbClr val="9900FF"/>
                </a:solidFill>
                <a:hlinkClick r:id="rId4"/>
              </a:rPr>
              <a:t>www.go.warwick.ac.uk/roombooking</a:t>
            </a:r>
            <a:r>
              <a:rPr lang="en" sz="1600" b="1">
                <a:solidFill>
                  <a:srgbClr val="000000"/>
                </a:solidFill>
              </a:rPr>
              <a:t> </a:t>
            </a:r>
          </a:p>
          <a:p>
            <a:pPr marL="457200" lvl="0" indent="-330200" rtl="0">
              <a:spcBef>
                <a:spcPts val="0"/>
              </a:spcBef>
              <a:buClr>
                <a:srgbClr val="000000"/>
              </a:buClr>
              <a:buSzPct val="100000"/>
              <a:buChar char="★"/>
            </a:pPr>
            <a:r>
              <a:rPr lang="en" sz="1600">
                <a:solidFill>
                  <a:srgbClr val="000000"/>
                </a:solidFill>
              </a:rPr>
              <a:t>Any Sports Facilities: </a:t>
            </a:r>
            <a:r>
              <a:rPr lang="en" sz="1600" b="1" u="sng">
                <a:solidFill>
                  <a:srgbClr val="9900FF"/>
                </a:solidFill>
                <a:hlinkClick r:id="rId5"/>
              </a:rPr>
              <a:t>sportsales@warwick.ac.uk</a:t>
            </a:r>
            <a:r>
              <a:rPr lang="en" sz="1600" b="1">
                <a:solidFill>
                  <a:srgbClr val="000000"/>
                </a:solidFill>
              </a:rPr>
              <a:t> </a:t>
            </a:r>
          </a:p>
          <a:p>
            <a:pPr marL="457200" lvl="0" indent="-330200" rtl="0">
              <a:spcBef>
                <a:spcPts val="0"/>
              </a:spcBef>
              <a:buClr>
                <a:srgbClr val="000000"/>
              </a:buClr>
              <a:buSzPct val="100000"/>
              <a:buChar char="★"/>
            </a:pPr>
            <a:r>
              <a:rPr lang="en" sz="1600">
                <a:solidFill>
                  <a:srgbClr val="000000"/>
                </a:solidFill>
              </a:rPr>
              <a:t>Outdoor Spaces (including Piazza &amp; Plaza): </a:t>
            </a:r>
            <a:r>
              <a:rPr lang="en" sz="1600" b="1" u="sng">
                <a:solidFill>
                  <a:srgbClr val="9900FF"/>
                </a:solidFill>
                <a:hlinkClick r:id="rId6"/>
              </a:rPr>
              <a:t>https://www2.warwick.ac.uk/services/retail/piazza/application/</a:t>
            </a:r>
            <a:r>
              <a:rPr lang="en" sz="1600" b="1">
                <a:solidFill>
                  <a:srgbClr val="9900FF"/>
                </a:solidFill>
              </a:rPr>
              <a:t> </a:t>
            </a:r>
          </a:p>
          <a:p>
            <a:pPr marL="457200" lvl="0" indent="-330200" rtl="0">
              <a:spcBef>
                <a:spcPts val="0"/>
              </a:spcBef>
              <a:buClr>
                <a:srgbClr val="000000"/>
              </a:buClr>
              <a:buSzPct val="100000"/>
              <a:buChar char="★"/>
            </a:pPr>
            <a:r>
              <a:rPr lang="en" sz="1600">
                <a:solidFill>
                  <a:srgbClr val="000000"/>
                </a:solidFill>
              </a:rPr>
              <a:t>Humanities Studio: </a:t>
            </a:r>
            <a:r>
              <a:rPr lang="en" sz="1600" b="1" u="sng">
                <a:solidFill>
                  <a:srgbClr val="9900FF"/>
                </a:solidFill>
                <a:hlinkClick r:id="rId7"/>
              </a:rPr>
              <a:t>http://www2.warwick.ac.uk/fac/cross_fac/iatl/resources/spaces/</a:t>
            </a:r>
            <a:r>
              <a:rPr lang="en" sz="1600" b="1">
                <a:solidFill>
                  <a:srgbClr val="9900FF"/>
                </a:solidFill>
              </a:rPr>
              <a:t> </a:t>
            </a:r>
          </a:p>
          <a:p>
            <a:pPr marL="457200" lvl="0" indent="-330200" rtl="0">
              <a:spcBef>
                <a:spcPts val="0"/>
              </a:spcBef>
              <a:buClr>
                <a:srgbClr val="000000"/>
              </a:buClr>
              <a:buSzPct val="100000"/>
              <a:buChar char="★"/>
            </a:pPr>
            <a:r>
              <a:rPr lang="en" sz="1600">
                <a:solidFill>
                  <a:srgbClr val="000000"/>
                </a:solidFill>
              </a:rPr>
              <a:t>Flexigrid: </a:t>
            </a:r>
            <a:r>
              <a:rPr lang="en" sz="1600" b="1" u="sng">
                <a:solidFill>
                  <a:srgbClr val="9900FF"/>
                </a:solidFill>
              </a:rPr>
              <a:t>http://www.warwicksu.com/execresources/cafeteriabooking/</a:t>
            </a:r>
            <a:r>
              <a:rPr lang="en" sz="1600">
                <a:solidFill>
                  <a:srgbClr val="9900FF"/>
                </a:solidFill>
              </a:rPr>
              <a:t> </a:t>
            </a:r>
          </a:p>
          <a:p>
            <a:pPr lvl="0" rtl="0">
              <a:spcBef>
                <a:spcPts val="0"/>
              </a:spcBef>
              <a:buNone/>
            </a:pPr>
            <a:r>
              <a:rPr lang="en" sz="1600">
                <a:solidFill>
                  <a:srgbClr val="000000"/>
                </a:solidFill>
              </a:rPr>
              <a:t>If you need a room for a certain event/performance and you don't know - </a:t>
            </a:r>
            <a:r>
              <a:rPr lang="en" sz="1600" u="sng">
                <a:solidFill>
                  <a:srgbClr val="000000"/>
                </a:solidFill>
              </a:rPr>
              <a:t>Just ask me!</a:t>
            </a:r>
          </a:p>
          <a:p>
            <a:pPr lvl="0" rtl="0">
              <a:spcBef>
                <a:spcPts val="0"/>
              </a:spcBef>
              <a:buNone/>
            </a:pPr>
            <a:r>
              <a:rPr lang="en" sz="1600">
                <a:solidFill>
                  <a:srgbClr val="000000"/>
                </a:solidFill>
              </a:rPr>
              <a:t>Hopefully between me and the team, we can find somewhere that suits what you want.</a:t>
            </a:r>
          </a:p>
        </p:txBody>
      </p:sp>
      <p:pic>
        <p:nvPicPr>
          <p:cNvPr id="490" name="Shape 490"/>
          <p:cNvPicPr preferRelativeResize="0"/>
          <p:nvPr/>
        </p:nvPicPr>
        <p:blipFill>
          <a:blip r:embed="rId8">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#BestPracticeTips</a:t>
            </a:r>
          </a:p>
        </p:txBody>
      </p:sp>
      <p:sp>
        <p:nvSpPr>
          <p:cNvPr id="496" name="Shape 496"/>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I recently put together a document full of some best practice tips from what I've seen societies doing particularly well.</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Here's the link to said document: </a:t>
            </a:r>
            <a:r>
              <a:rPr lang="en" u="sng">
                <a:solidFill>
                  <a:srgbClr val="9900FF"/>
                </a:solidFill>
                <a:latin typeface="Arial"/>
                <a:ea typeface="Arial"/>
                <a:cs typeface="Arial"/>
                <a:sym typeface="Arial"/>
                <a:hlinkClick r:id="rId3"/>
              </a:rPr>
              <a:t>https://docs.google.com/document/d/1dJ9Gk15aYCiFYwY8NXPfWg2csASG9qX_1aeTpPbSlg4/edit?usp=sharing</a:t>
            </a:r>
            <a:r>
              <a:rPr lang="en">
                <a:solidFill>
                  <a:srgbClr val="9900FF"/>
                </a:solidFill>
                <a:latin typeface="Arial"/>
                <a:ea typeface="Arial"/>
                <a:cs typeface="Arial"/>
                <a:sym typeface="Arial"/>
              </a:rPr>
              <a:t> </a:t>
            </a:r>
          </a:p>
        </p:txBody>
      </p:sp>
      <p:pic>
        <p:nvPicPr>
          <p:cNvPr id="497" name="Shape 497"/>
          <p:cNvPicPr preferRelativeResize="0"/>
          <p:nvPr/>
        </p:nvPicPr>
        <p:blipFill rotWithShape="1">
          <a:blip r:embed="rId4">
            <a:alphaModFix/>
          </a:blip>
          <a:srcRect/>
          <a:stretch/>
        </p:blipFill>
        <p:spPr>
          <a:xfrm>
            <a:off x="1" y="4175701"/>
            <a:ext cx="945600" cy="967800"/>
          </a:xfrm>
          <a:prstGeom prst="rect">
            <a:avLst/>
          </a:prstGeom>
          <a:noFill/>
          <a:ln>
            <a:noFill/>
          </a:ln>
        </p:spPr>
      </p:pic>
      <p:pic>
        <p:nvPicPr>
          <p:cNvPr id="498" name="Shape 498"/>
          <p:cNvPicPr preferRelativeResize="0"/>
          <p:nvPr/>
        </p:nvPicPr>
        <p:blipFill>
          <a:blip r:embed="rId5">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87900" y="2228700"/>
            <a:ext cx="8368200" cy="686100"/>
          </a:xfrm>
          <a:prstGeom prst="rect">
            <a:avLst/>
          </a:prstGeom>
        </p:spPr>
        <p:txBody>
          <a:bodyPr lIns="91425" tIns="91425" rIns="91425" bIns="91425" anchor="b" anchorCtr="0">
            <a:noAutofit/>
          </a:bodyPr>
          <a:lstStyle/>
          <a:p>
            <a:pPr lvl="0" algn="ctr" rtl="0">
              <a:spcBef>
                <a:spcPts val="0"/>
              </a:spcBef>
              <a:buNone/>
            </a:pPr>
            <a:r>
              <a:rPr lang="en" sz="6000">
                <a:solidFill>
                  <a:srgbClr val="000000"/>
                </a:solidFill>
              </a:rPr>
              <a:t>Any Questions?</a:t>
            </a:r>
          </a:p>
        </p:txBody>
      </p:sp>
      <p:pic>
        <p:nvPicPr>
          <p:cNvPr id="504" name="Shape 504"/>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505" name="Shape 505"/>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7900" y="458025"/>
            <a:ext cx="8368200" cy="932700"/>
          </a:xfrm>
          <a:prstGeom prst="rect">
            <a:avLst/>
          </a:prstGeom>
        </p:spPr>
        <p:txBody>
          <a:bodyPr lIns="91425" tIns="91425" rIns="91425" bIns="91425" anchor="b" anchorCtr="0">
            <a:noAutofit/>
          </a:bodyPr>
          <a:lstStyle/>
          <a:p>
            <a:pPr lvl="0">
              <a:spcBef>
                <a:spcPts val="0"/>
              </a:spcBef>
              <a:buNone/>
            </a:pPr>
            <a:r>
              <a:rPr lang="en">
                <a:solidFill>
                  <a:srgbClr val="000000"/>
                </a:solidFill>
              </a:rPr>
              <a:t>BNOCs</a:t>
            </a:r>
          </a:p>
        </p:txBody>
      </p:sp>
      <p:sp>
        <p:nvSpPr>
          <p:cNvPr id="145" name="Shape 145"/>
          <p:cNvSpPr txBox="1">
            <a:spLocks noGrp="1"/>
          </p:cNvSpPr>
          <p:nvPr>
            <p:ph type="body" idx="1"/>
          </p:nvPr>
        </p:nvSpPr>
        <p:spPr>
          <a:xfrm>
            <a:off x="387900" y="1489825"/>
            <a:ext cx="6985500" cy="3417600"/>
          </a:xfrm>
          <a:prstGeom prst="rect">
            <a:avLst/>
          </a:prstGeom>
        </p:spPr>
        <p:txBody>
          <a:bodyPr lIns="91425" tIns="91425" rIns="91425" bIns="91425" anchor="t" anchorCtr="0">
            <a:noAutofit/>
          </a:bodyPr>
          <a:lstStyle/>
          <a:p>
            <a:pPr marL="457200" lvl="0" indent="-330200" rtl="0">
              <a:spcBef>
                <a:spcPts val="0"/>
              </a:spcBef>
              <a:buClr>
                <a:srgbClr val="000000"/>
              </a:buClr>
              <a:buSzPct val="100000"/>
            </a:pPr>
            <a:r>
              <a:rPr lang="en" sz="1400" b="1" dirty="0">
                <a:solidFill>
                  <a:srgbClr val="000000"/>
                </a:solidFill>
              </a:rPr>
              <a:t>Stuart Croft</a:t>
            </a:r>
            <a:r>
              <a:rPr lang="en" sz="1400" dirty="0">
                <a:solidFill>
                  <a:srgbClr val="000000"/>
                </a:solidFill>
              </a:rPr>
              <a:t> is the newly appointed Vice Chancellor, so he is the CEO of Warwick University and chairs University Council (The highest decision making committee of the University)</a:t>
            </a:r>
          </a:p>
          <a:p>
            <a:pPr marL="457200" lvl="0" indent="-330200" rtl="0">
              <a:spcBef>
                <a:spcPts val="0"/>
              </a:spcBef>
              <a:buClr>
                <a:srgbClr val="000000"/>
              </a:buClr>
              <a:buSzPct val="100000"/>
            </a:pPr>
            <a:r>
              <a:rPr lang="en" sz="1400" b="1" dirty="0">
                <a:solidFill>
                  <a:srgbClr val="000000"/>
                </a:solidFill>
              </a:rPr>
              <a:t>Ken Sloan</a:t>
            </a:r>
            <a:r>
              <a:rPr lang="en" sz="1400" dirty="0">
                <a:solidFill>
                  <a:srgbClr val="000000"/>
                </a:solidFill>
              </a:rPr>
              <a:t> is the outgoing Registrar and COO of the University (The person who runs everything that isn't academia - so accommodation, retail etc (replacement TBA)</a:t>
            </a:r>
          </a:p>
          <a:p>
            <a:pPr marL="457200" lvl="0" indent="-330200">
              <a:spcBef>
                <a:spcPts val="0"/>
              </a:spcBef>
              <a:buClr>
                <a:srgbClr val="000000"/>
              </a:buClr>
              <a:buSzPct val="100000"/>
            </a:pPr>
            <a:r>
              <a:rPr lang="en" sz="1400" b="1" dirty="0">
                <a:solidFill>
                  <a:srgbClr val="000000"/>
                </a:solidFill>
              </a:rPr>
              <a:t>Christine Ennew</a:t>
            </a:r>
            <a:r>
              <a:rPr lang="en" sz="1400" dirty="0">
                <a:solidFill>
                  <a:srgbClr val="000000"/>
                </a:solidFill>
              </a:rPr>
              <a:t> is the incoming Provost (replacing Stuart), and is effectively deputy VC, she will oversee all things academia.</a:t>
            </a:r>
          </a:p>
        </p:txBody>
      </p:sp>
      <p:pic>
        <p:nvPicPr>
          <p:cNvPr id="146" name="Shape 146"/>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47" name="Shape 147"/>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48" name="Shape 148"/>
          <p:cNvPicPr preferRelativeResize="0"/>
          <p:nvPr/>
        </p:nvPicPr>
        <p:blipFill rotWithShape="1">
          <a:blip r:embed="rId5">
            <a:alphaModFix/>
          </a:blip>
          <a:srcRect/>
          <a:stretch/>
        </p:blipFill>
        <p:spPr>
          <a:xfrm>
            <a:off x="7491853" y="254927"/>
            <a:ext cx="1338900" cy="1338900"/>
          </a:xfrm>
          <a:prstGeom prst="rect">
            <a:avLst/>
          </a:prstGeom>
          <a:noFill/>
          <a:ln>
            <a:noFill/>
          </a:ln>
        </p:spPr>
      </p:pic>
      <p:pic>
        <p:nvPicPr>
          <p:cNvPr id="149" name="Shape 149"/>
          <p:cNvPicPr preferRelativeResize="0"/>
          <p:nvPr/>
        </p:nvPicPr>
        <p:blipFill>
          <a:blip r:embed="rId6">
            <a:alphaModFix/>
          </a:blip>
          <a:stretch>
            <a:fillRect/>
          </a:stretch>
        </p:blipFill>
        <p:spPr>
          <a:xfrm>
            <a:off x="7432626" y="3189611"/>
            <a:ext cx="1457350" cy="1785413"/>
          </a:xfrm>
          <a:prstGeom prst="rect">
            <a:avLst/>
          </a:prstGeom>
          <a:noFill/>
          <a:ln>
            <a:noFill/>
          </a:ln>
        </p:spPr>
      </p:pic>
      <p:pic>
        <p:nvPicPr>
          <p:cNvPr id="150" name="Shape 150"/>
          <p:cNvPicPr preferRelativeResize="0"/>
          <p:nvPr/>
        </p:nvPicPr>
        <p:blipFill>
          <a:blip r:embed="rId7">
            <a:alphaModFix/>
          </a:blip>
          <a:stretch>
            <a:fillRect/>
          </a:stretch>
        </p:blipFill>
        <p:spPr>
          <a:xfrm>
            <a:off x="7491850" y="1722262"/>
            <a:ext cx="1338899" cy="1338899"/>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Break Out Sessions: 12:00pm-13:00pm</a:t>
            </a:r>
          </a:p>
        </p:txBody>
      </p:sp>
      <p:sp>
        <p:nvSpPr>
          <p:cNvPr id="511" name="Shape 511"/>
          <p:cNvSpPr txBox="1">
            <a:spLocks noGrp="1"/>
          </p:cNvSpPr>
          <p:nvPr>
            <p:ph type="body" idx="1"/>
          </p:nvPr>
        </p:nvSpPr>
        <p:spPr>
          <a:xfrm>
            <a:off x="387900" y="1337424"/>
            <a:ext cx="8368200" cy="3078900"/>
          </a:xfrm>
          <a:prstGeom prst="rect">
            <a:avLst/>
          </a:prstGeom>
        </p:spPr>
        <p:txBody>
          <a:bodyPr lIns="91425" tIns="91425" rIns="91425" bIns="91425" anchor="ctr" anchorCtr="0">
            <a:noAutofit/>
          </a:bodyPr>
          <a:lstStyle/>
          <a:p>
            <a:pPr lvl="0" rtl="0">
              <a:spcBef>
                <a:spcPts val="0"/>
              </a:spcBef>
              <a:spcAft>
                <a:spcPts val="1000"/>
              </a:spcAft>
              <a:buNone/>
            </a:pPr>
            <a:r>
              <a:rPr lang="en">
                <a:solidFill>
                  <a:srgbClr val="000000"/>
                </a:solidFill>
                <a:latin typeface="Arial"/>
                <a:ea typeface="Arial"/>
                <a:cs typeface="Arial"/>
                <a:sym typeface="Arial"/>
              </a:rPr>
              <a:t>•</a:t>
            </a:r>
            <a:r>
              <a:rPr lang="en" b="1">
                <a:solidFill>
                  <a:srgbClr val="000000"/>
                </a:solidFill>
                <a:latin typeface="Arial"/>
                <a:ea typeface="Arial"/>
                <a:cs typeface="Arial"/>
                <a:sym typeface="Arial"/>
              </a:rPr>
              <a:t> Finance</a:t>
            </a:r>
            <a:r>
              <a:rPr lang="en">
                <a:solidFill>
                  <a:srgbClr val="000000"/>
                </a:solidFill>
                <a:latin typeface="Arial"/>
                <a:ea typeface="Arial"/>
                <a:cs typeface="Arial"/>
                <a:sym typeface="Arial"/>
              </a:rPr>
              <a:t> (Treasurers &amp; Money related roles) </a:t>
            </a:r>
            <a:r>
              <a:rPr lang="en" b="1">
                <a:solidFill>
                  <a:srgbClr val="000000"/>
                </a:solidFill>
                <a:latin typeface="Arial"/>
                <a:ea typeface="Arial"/>
                <a:cs typeface="Arial"/>
                <a:sym typeface="Arial"/>
              </a:rPr>
              <a:t>MS.02</a:t>
            </a:r>
          </a:p>
          <a:p>
            <a:pPr lvl="0" rtl="0">
              <a:spcBef>
                <a:spcPts val="0"/>
              </a:spcBef>
              <a:spcAft>
                <a:spcPts val="1000"/>
              </a:spcAft>
              <a:buNone/>
            </a:pPr>
            <a:r>
              <a:rPr lang="en">
                <a:solidFill>
                  <a:srgbClr val="000000"/>
                </a:solidFill>
                <a:latin typeface="Arial"/>
                <a:ea typeface="Arial"/>
                <a:cs typeface="Arial"/>
                <a:sym typeface="Arial"/>
              </a:rPr>
              <a:t>• </a:t>
            </a:r>
            <a:r>
              <a:rPr lang="en" b="1">
                <a:solidFill>
                  <a:srgbClr val="000000"/>
                </a:solidFill>
                <a:latin typeface="Arial"/>
                <a:ea typeface="Arial"/>
                <a:cs typeface="Arial"/>
                <a:sym typeface="Arial"/>
              </a:rPr>
              <a:t>Event planning</a:t>
            </a:r>
            <a:r>
              <a:rPr lang="en">
                <a:solidFill>
                  <a:srgbClr val="000000"/>
                </a:solidFill>
                <a:latin typeface="Arial"/>
                <a:ea typeface="Arial"/>
                <a:cs typeface="Arial"/>
                <a:sym typeface="Arial"/>
              </a:rPr>
              <a:t> (Event co-ordinators, Ball/Tour co-ordinators) </a:t>
            </a:r>
            <a:r>
              <a:rPr lang="en" b="1">
                <a:solidFill>
                  <a:srgbClr val="000000"/>
                </a:solidFill>
                <a:latin typeface="Arial"/>
                <a:ea typeface="Arial"/>
                <a:cs typeface="Arial"/>
                <a:sym typeface="Arial"/>
              </a:rPr>
              <a:t>MS.04</a:t>
            </a:r>
          </a:p>
          <a:p>
            <a:pPr lvl="0" rtl="0">
              <a:spcBef>
                <a:spcPts val="0"/>
              </a:spcBef>
              <a:spcAft>
                <a:spcPts val="1000"/>
              </a:spcAft>
              <a:buNone/>
            </a:pPr>
            <a:r>
              <a:rPr lang="en">
                <a:solidFill>
                  <a:srgbClr val="000000"/>
                </a:solidFill>
                <a:latin typeface="Arial"/>
                <a:ea typeface="Arial"/>
                <a:cs typeface="Arial"/>
                <a:sym typeface="Arial"/>
              </a:rPr>
              <a:t>• </a:t>
            </a:r>
            <a:r>
              <a:rPr lang="en" b="1">
                <a:solidFill>
                  <a:srgbClr val="000000"/>
                </a:solidFill>
                <a:latin typeface="Arial"/>
                <a:ea typeface="Arial"/>
                <a:cs typeface="Arial"/>
                <a:sym typeface="Arial"/>
              </a:rPr>
              <a:t>Equality &amp; diversity</a:t>
            </a:r>
            <a:r>
              <a:rPr lang="en">
                <a:solidFill>
                  <a:srgbClr val="000000"/>
                </a:solidFill>
                <a:latin typeface="Arial"/>
                <a:ea typeface="Arial"/>
                <a:cs typeface="Arial"/>
                <a:sym typeface="Arial"/>
              </a:rPr>
              <a:t> (Social secs and anyone else) </a:t>
            </a:r>
            <a:r>
              <a:rPr lang="en" b="1">
                <a:solidFill>
                  <a:srgbClr val="000000"/>
                </a:solidFill>
                <a:latin typeface="Arial"/>
                <a:ea typeface="Arial"/>
                <a:cs typeface="Arial"/>
                <a:sym typeface="Arial"/>
              </a:rPr>
              <a:t>MS.05</a:t>
            </a:r>
          </a:p>
          <a:p>
            <a:pPr lvl="0" rtl="0">
              <a:spcBef>
                <a:spcPts val="0"/>
              </a:spcBef>
              <a:spcAft>
                <a:spcPts val="1000"/>
              </a:spcAft>
              <a:buNone/>
            </a:pPr>
            <a:endParaRPr b="1">
              <a:solidFill>
                <a:srgbClr val="000000"/>
              </a:solidFill>
              <a:latin typeface="Arial"/>
              <a:ea typeface="Arial"/>
              <a:cs typeface="Arial"/>
              <a:sym typeface="Arial"/>
            </a:endParaRPr>
          </a:p>
          <a:p>
            <a:pPr lvl="0" rtl="0">
              <a:spcBef>
                <a:spcPts val="0"/>
              </a:spcBef>
              <a:spcAft>
                <a:spcPts val="1000"/>
              </a:spcAft>
              <a:buNone/>
            </a:pPr>
            <a:r>
              <a:rPr lang="en">
                <a:solidFill>
                  <a:srgbClr val="000000"/>
                </a:solidFill>
                <a:latin typeface="Arial"/>
                <a:ea typeface="Arial"/>
                <a:cs typeface="Arial"/>
                <a:sym typeface="Arial"/>
              </a:rPr>
              <a:t>Come back here after for lunch!</a:t>
            </a:r>
          </a:p>
          <a:p>
            <a:pPr lvl="0" rtl="0">
              <a:spcBef>
                <a:spcPts val="0"/>
              </a:spcBef>
              <a:spcAft>
                <a:spcPts val="1000"/>
              </a:spcAft>
              <a:buNone/>
            </a:pPr>
            <a:endParaRPr>
              <a:solidFill>
                <a:srgbClr val="000000"/>
              </a:solidFill>
              <a:latin typeface="Arial"/>
              <a:ea typeface="Arial"/>
              <a:cs typeface="Arial"/>
              <a:sym typeface="Arial"/>
            </a:endParaRPr>
          </a:p>
        </p:txBody>
      </p:sp>
      <p:pic>
        <p:nvPicPr>
          <p:cNvPr id="512" name="Shape 512"/>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513" name="Shape 513"/>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rgbClr val="000000"/>
                </a:solidFill>
              </a:rPr>
              <a:t>Lunch and Networking</a:t>
            </a:r>
          </a:p>
        </p:txBody>
      </p:sp>
      <p:sp>
        <p:nvSpPr>
          <p:cNvPr id="519" name="Shape 519"/>
          <p:cNvSpPr txBox="1">
            <a:spLocks noGrp="1"/>
          </p:cNvSpPr>
          <p:nvPr>
            <p:ph type="body" idx="1"/>
          </p:nvPr>
        </p:nvSpPr>
        <p:spPr>
          <a:xfrm>
            <a:off x="387900" y="1337424"/>
            <a:ext cx="8368200" cy="30789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latin typeface="Arial"/>
                <a:ea typeface="Arial"/>
                <a:cs typeface="Arial"/>
                <a:sym typeface="Arial"/>
              </a:rPr>
              <a:t>Questions you could ask:</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What Society are you from?</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What have you got planned this term?</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How does your exec work? (Meetings, communication, technology)</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Could we collaborate in the short term? (Bring members to each other's events)</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Could we/you perform, report on, record or publicise an event?</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Could we work together to create a charity sports tournament in 2016? (euros+olympics!)</a:t>
            </a:r>
          </a:p>
          <a:p>
            <a:pPr marL="457200" lvl="0" indent="-317500" rtl="0">
              <a:spcBef>
                <a:spcPts val="0"/>
              </a:spcBef>
              <a:spcAft>
                <a:spcPts val="1000"/>
              </a:spcAft>
              <a:buClr>
                <a:srgbClr val="000000"/>
              </a:buClr>
              <a:buSzPct val="100000"/>
              <a:buFont typeface="Arial"/>
              <a:buChar char="★"/>
            </a:pPr>
            <a:r>
              <a:rPr lang="en" sz="1400">
                <a:solidFill>
                  <a:srgbClr val="000000"/>
                </a:solidFill>
                <a:latin typeface="Arial"/>
                <a:ea typeface="Arial"/>
                <a:cs typeface="Arial"/>
                <a:sym typeface="Arial"/>
              </a:rPr>
              <a:t>Could we collaborate in the long term? (Co-host a conference/ball/tour next year?)</a:t>
            </a:r>
          </a:p>
          <a:p>
            <a:pPr lvl="0" rtl="0">
              <a:spcBef>
                <a:spcPts val="0"/>
              </a:spcBef>
              <a:spcAft>
                <a:spcPts val="1000"/>
              </a:spcAft>
              <a:buNone/>
            </a:pPr>
            <a:endParaRPr>
              <a:solidFill>
                <a:srgbClr val="000000"/>
              </a:solidFill>
              <a:latin typeface="Arial"/>
              <a:ea typeface="Arial"/>
              <a:cs typeface="Arial"/>
              <a:sym typeface="Arial"/>
            </a:endParaRPr>
          </a:p>
        </p:txBody>
      </p:sp>
      <p:pic>
        <p:nvPicPr>
          <p:cNvPr id="520" name="Shape 520"/>
          <p:cNvPicPr preferRelativeResize="0"/>
          <p:nvPr/>
        </p:nvPicPr>
        <p:blipFill rotWithShape="1">
          <a:blip r:embed="rId3">
            <a:alphaModFix/>
          </a:blip>
          <a:srcRect/>
          <a:stretch/>
        </p:blipFill>
        <p:spPr>
          <a:xfrm>
            <a:off x="1" y="4175701"/>
            <a:ext cx="945600" cy="967800"/>
          </a:xfrm>
          <a:prstGeom prst="rect">
            <a:avLst/>
          </a:prstGeom>
          <a:noFill/>
          <a:ln>
            <a:noFill/>
          </a:ln>
        </p:spPr>
      </p:pic>
      <p:pic>
        <p:nvPicPr>
          <p:cNvPr id="521" name="Shape 521"/>
          <p:cNvPicPr preferRelativeResize="0"/>
          <p:nvPr/>
        </p:nvPicPr>
        <p:blipFill>
          <a:blip r:embed="rId4">
            <a:alphaModFix/>
          </a:blip>
          <a:stretch>
            <a:fillRect/>
          </a:stretch>
        </p:blipFill>
        <p:spPr>
          <a:xfrm>
            <a:off x="8032823" y="4175700"/>
            <a:ext cx="1111166" cy="9677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56" name="Shape 156"/>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57" name="Shape 157"/>
          <p:cNvPicPr preferRelativeResize="0"/>
          <p:nvPr/>
        </p:nvPicPr>
        <p:blipFill>
          <a:blip r:embed="rId5">
            <a:alphaModFix/>
          </a:blip>
          <a:stretch>
            <a:fillRect/>
          </a:stretch>
        </p:blipFill>
        <p:spPr>
          <a:xfrm>
            <a:off x="7873173" y="4118225"/>
            <a:ext cx="1111166" cy="967799"/>
          </a:xfrm>
          <a:prstGeom prst="rect">
            <a:avLst/>
          </a:prstGeom>
          <a:noFill/>
          <a:ln>
            <a:noFill/>
          </a:ln>
        </p:spPr>
      </p:pic>
      <p:sp>
        <p:nvSpPr>
          <p:cNvPr id="158" name="Shape 158"/>
          <p:cNvSpPr txBox="1"/>
          <p:nvPr/>
        </p:nvSpPr>
        <p:spPr>
          <a:xfrm>
            <a:off x="356775" y="1258625"/>
            <a:ext cx="8480100" cy="2859600"/>
          </a:xfrm>
          <a:prstGeom prst="rect">
            <a:avLst/>
          </a:prstGeom>
          <a:noFill/>
          <a:ln>
            <a:noFill/>
          </a:ln>
        </p:spPr>
        <p:txBody>
          <a:bodyPr lIns="91425" tIns="91425" rIns="91425" bIns="91425" anchor="ctr" anchorCtr="0">
            <a:noAutofit/>
          </a:bodyPr>
          <a:lstStyle/>
          <a:p>
            <a:pPr lvl="0" rtl="0">
              <a:spcBef>
                <a:spcPts val="0"/>
              </a:spcBef>
              <a:buNone/>
            </a:pPr>
            <a:r>
              <a:rPr lang="en" sz="3000" dirty="0">
                <a:latin typeface="Roboto Slab"/>
                <a:ea typeface="Roboto Slab"/>
                <a:cs typeface="Roboto Slab"/>
                <a:sym typeface="Roboto Slab"/>
              </a:rPr>
              <a:t>The University are only just starting to recognise the importance of the work that societies and sports clubs do on this campus - so it's a really exciting time to be on an exec, with the potential for much more </a:t>
            </a:r>
            <a:r>
              <a:rPr lang="en" sz="3000" u="sng" dirty="0">
                <a:latin typeface="Roboto Slab"/>
                <a:ea typeface="Roboto Slab"/>
                <a:cs typeface="Roboto Slab"/>
                <a:sym typeface="Roboto Slab"/>
              </a:rPr>
              <a:t>publicity</a:t>
            </a:r>
            <a:r>
              <a:rPr lang="en" sz="3000" dirty="0">
                <a:latin typeface="Roboto Slab"/>
                <a:ea typeface="Roboto Slab"/>
                <a:cs typeface="Roboto Slab"/>
                <a:sym typeface="Roboto Slab"/>
              </a:rPr>
              <a:t> and </a:t>
            </a:r>
            <a:r>
              <a:rPr lang="en" sz="3000" u="sng" dirty="0">
                <a:latin typeface="Roboto Slab"/>
                <a:ea typeface="Roboto Slab"/>
                <a:cs typeface="Roboto Slab"/>
                <a:sym typeface="Roboto Slab"/>
              </a:rPr>
              <a:t>funding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64" name="Shape 164"/>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65" name="Shape 165"/>
          <p:cNvPicPr preferRelativeResize="0"/>
          <p:nvPr/>
        </p:nvPicPr>
        <p:blipFill>
          <a:blip r:embed="rId5">
            <a:alphaModFix/>
          </a:blip>
          <a:stretch>
            <a:fillRect/>
          </a:stretch>
        </p:blipFill>
        <p:spPr>
          <a:xfrm>
            <a:off x="7873173" y="4118225"/>
            <a:ext cx="1111166" cy="967799"/>
          </a:xfrm>
          <a:prstGeom prst="rect">
            <a:avLst/>
          </a:prstGeom>
          <a:noFill/>
          <a:ln>
            <a:noFill/>
          </a:ln>
        </p:spPr>
      </p:pic>
      <p:sp>
        <p:nvSpPr>
          <p:cNvPr id="166" name="Shape 166"/>
          <p:cNvSpPr txBox="1">
            <a:spLocks noGrp="1"/>
          </p:cNvSpPr>
          <p:nvPr>
            <p:ph type="title"/>
          </p:nvPr>
        </p:nvSpPr>
        <p:spPr>
          <a:xfrm>
            <a:off x="387900" y="150800"/>
            <a:ext cx="8368200" cy="921900"/>
          </a:xfrm>
          <a:prstGeom prst="rect">
            <a:avLst/>
          </a:prstGeom>
        </p:spPr>
        <p:txBody>
          <a:bodyPr lIns="91425" tIns="91425" rIns="91425" bIns="91425" anchor="b" anchorCtr="0">
            <a:noAutofit/>
          </a:bodyPr>
          <a:lstStyle/>
          <a:p>
            <a:pPr lvl="0" rtl="0">
              <a:spcBef>
                <a:spcPts val="0"/>
              </a:spcBef>
              <a:buNone/>
            </a:pPr>
            <a:r>
              <a:rPr lang="en">
                <a:solidFill>
                  <a:srgbClr val="000000"/>
                </a:solidFill>
              </a:rPr>
              <a:t>Introduction to Warwick SU</a:t>
            </a:r>
          </a:p>
        </p:txBody>
      </p:sp>
      <p:sp>
        <p:nvSpPr>
          <p:cNvPr id="167" name="Shape 167"/>
          <p:cNvSpPr txBox="1">
            <a:spLocks noGrp="1"/>
          </p:cNvSpPr>
          <p:nvPr>
            <p:ph type="body" idx="1"/>
          </p:nvPr>
        </p:nvSpPr>
        <p:spPr>
          <a:xfrm>
            <a:off x="395536" y="1347614"/>
            <a:ext cx="6985500" cy="3417600"/>
          </a:xfrm>
          <a:prstGeom prst="rect">
            <a:avLst/>
          </a:prstGeom>
        </p:spPr>
        <p:txBody>
          <a:bodyPr lIns="91425" tIns="91425" rIns="91425" bIns="91425" anchor="t" anchorCtr="0">
            <a:noAutofit/>
          </a:bodyPr>
          <a:lstStyle/>
          <a:p>
            <a:pPr marL="457200" lvl="0" indent="-330200" rtl="0">
              <a:spcBef>
                <a:spcPts val="0"/>
              </a:spcBef>
              <a:buClr>
                <a:srgbClr val="000000"/>
              </a:buClr>
              <a:buSzPct val="100000"/>
            </a:pPr>
            <a:r>
              <a:rPr lang="en" sz="1400" dirty="0">
                <a:solidFill>
                  <a:srgbClr val="000000"/>
                </a:solidFill>
              </a:rPr>
              <a:t>We are a registered charity which exists to improve the experience of Warwick University students</a:t>
            </a:r>
          </a:p>
          <a:p>
            <a:pPr marL="457200" lvl="0" indent="-330200" rtl="0">
              <a:spcBef>
                <a:spcPts val="0"/>
              </a:spcBef>
              <a:buClr>
                <a:srgbClr val="000000"/>
              </a:buClr>
              <a:buSzPct val="100000"/>
            </a:pPr>
            <a:r>
              <a:rPr lang="en" sz="1400" dirty="0">
                <a:solidFill>
                  <a:srgbClr val="000000"/>
                </a:solidFill>
              </a:rPr>
              <a:t>Turnover is about £8 million a year</a:t>
            </a:r>
          </a:p>
          <a:p>
            <a:pPr marL="457200" lvl="0" indent="-330200" rtl="0">
              <a:spcBef>
                <a:spcPts val="0"/>
              </a:spcBef>
              <a:buClr>
                <a:srgbClr val="000000"/>
              </a:buClr>
              <a:buSzPct val="100000"/>
            </a:pPr>
            <a:r>
              <a:rPr lang="en" sz="1400" dirty="0">
                <a:solidFill>
                  <a:srgbClr val="000000"/>
                </a:solidFill>
              </a:rPr>
              <a:t>We have a board of trustees - the highest decision making committee of the organisation. Made up of sabbs, lay trustees and student trustees (who we're currently recruiting for! Check the website…)</a:t>
            </a:r>
          </a:p>
          <a:p>
            <a:pPr marL="457200" lvl="0" indent="-330200" rtl="0">
              <a:spcBef>
                <a:spcPts val="0"/>
              </a:spcBef>
              <a:buClr>
                <a:srgbClr val="000000"/>
              </a:buClr>
              <a:buSzPct val="100000"/>
            </a:pPr>
            <a:r>
              <a:rPr lang="en" sz="1400" dirty="0">
                <a:solidFill>
                  <a:srgbClr val="000000"/>
                </a:solidFill>
              </a:rPr>
              <a:t>We have 7 sabbatical officers, 12 part time officers, a student council and 8 SU execs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87900" y="150800"/>
            <a:ext cx="8368200" cy="921900"/>
          </a:xfrm>
          <a:prstGeom prst="rect">
            <a:avLst/>
          </a:prstGeom>
        </p:spPr>
        <p:txBody>
          <a:bodyPr lIns="91425" tIns="91425" rIns="91425" bIns="91425" anchor="b" anchorCtr="0">
            <a:noAutofit/>
          </a:bodyPr>
          <a:lstStyle/>
          <a:p>
            <a:pPr lvl="0">
              <a:spcBef>
                <a:spcPts val="0"/>
              </a:spcBef>
              <a:buNone/>
            </a:pPr>
            <a:r>
              <a:rPr lang="en">
                <a:solidFill>
                  <a:srgbClr val="000000"/>
                </a:solidFill>
              </a:rPr>
              <a:t>Warwick SU</a:t>
            </a:r>
          </a:p>
        </p:txBody>
      </p:sp>
      <p:sp>
        <p:nvSpPr>
          <p:cNvPr id="173" name="Shape 173"/>
          <p:cNvSpPr txBox="1">
            <a:spLocks noGrp="1"/>
          </p:cNvSpPr>
          <p:nvPr>
            <p:ph type="body" idx="1"/>
          </p:nvPr>
        </p:nvSpPr>
        <p:spPr>
          <a:xfrm>
            <a:off x="387900" y="1379925"/>
            <a:ext cx="8368200" cy="3404700"/>
          </a:xfrm>
          <a:prstGeom prst="rect">
            <a:avLst/>
          </a:prstGeom>
        </p:spPr>
        <p:txBody>
          <a:bodyPr lIns="91425" tIns="91425" rIns="91425" bIns="91425" anchor="t" anchorCtr="0">
            <a:noAutofit/>
          </a:bodyPr>
          <a:lstStyle/>
          <a:p>
            <a:pPr lvl="0">
              <a:lnSpc>
                <a:spcPct val="115000"/>
              </a:lnSpc>
              <a:spcBef>
                <a:spcPts val="0"/>
              </a:spcBef>
              <a:buNone/>
            </a:pPr>
            <a:endParaRPr sz="1300">
              <a:solidFill>
                <a:srgbClr val="000000"/>
              </a:solidFill>
            </a:endParaRPr>
          </a:p>
        </p:txBody>
      </p:sp>
      <p:pic>
        <p:nvPicPr>
          <p:cNvPr id="174" name="Shape 174"/>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75" name="Shape 175"/>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76" name="Shape 176"/>
          <p:cNvPicPr preferRelativeResize="0"/>
          <p:nvPr/>
        </p:nvPicPr>
        <p:blipFill>
          <a:blip r:embed="rId5">
            <a:alphaModFix/>
          </a:blip>
          <a:stretch>
            <a:fillRect/>
          </a:stretch>
        </p:blipFill>
        <p:spPr>
          <a:xfrm>
            <a:off x="7873173" y="4118225"/>
            <a:ext cx="1111166" cy="967799"/>
          </a:xfrm>
          <a:prstGeom prst="rect">
            <a:avLst/>
          </a:prstGeom>
          <a:noFill/>
          <a:ln>
            <a:noFill/>
          </a:ln>
        </p:spPr>
      </p:pic>
      <p:pic>
        <p:nvPicPr>
          <p:cNvPr id="177" name="Shape 177"/>
          <p:cNvPicPr preferRelativeResize="0"/>
          <p:nvPr/>
        </p:nvPicPr>
        <p:blipFill>
          <a:blip r:embed="rId6">
            <a:alphaModFix/>
          </a:blip>
          <a:stretch>
            <a:fillRect/>
          </a:stretch>
        </p:blipFill>
        <p:spPr>
          <a:xfrm>
            <a:off x="685225" y="1026700"/>
            <a:ext cx="3329017" cy="3036998"/>
          </a:xfrm>
          <a:prstGeom prst="rect">
            <a:avLst/>
          </a:prstGeom>
          <a:noFill/>
          <a:ln>
            <a:noFill/>
          </a:ln>
        </p:spPr>
      </p:pic>
      <p:pic>
        <p:nvPicPr>
          <p:cNvPr id="178" name="Shape 178"/>
          <p:cNvPicPr preferRelativeResize="0"/>
          <p:nvPr/>
        </p:nvPicPr>
        <p:blipFill>
          <a:blip r:embed="rId7">
            <a:alphaModFix/>
          </a:blip>
          <a:stretch>
            <a:fillRect/>
          </a:stretch>
        </p:blipFill>
        <p:spPr>
          <a:xfrm>
            <a:off x="4601975" y="1000150"/>
            <a:ext cx="3916272" cy="3090098"/>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lvl="0">
              <a:spcBef>
                <a:spcPts val="0"/>
              </a:spcBef>
              <a:buNone/>
            </a:pPr>
            <a:r>
              <a:rPr lang="en">
                <a:solidFill>
                  <a:srgbClr val="000000"/>
                </a:solidFill>
              </a:rPr>
              <a:t>What Societies Do</a:t>
            </a:r>
          </a:p>
        </p:txBody>
      </p:sp>
      <p:sp>
        <p:nvSpPr>
          <p:cNvPr id="184" name="Shape 184"/>
          <p:cNvSpPr txBox="1">
            <a:spLocks noGrp="1"/>
          </p:cNvSpPr>
          <p:nvPr>
            <p:ph type="body" idx="1"/>
          </p:nvPr>
        </p:nvSpPr>
        <p:spPr>
          <a:xfrm>
            <a:off x="387900" y="1337424"/>
            <a:ext cx="8368200" cy="3078899"/>
          </a:xfrm>
          <a:prstGeom prst="rect">
            <a:avLst/>
          </a:prstGeom>
        </p:spPr>
        <p:txBody>
          <a:bodyPr lIns="91425" tIns="91425" rIns="91425" bIns="91425" anchor="t" anchorCtr="0">
            <a:noAutofit/>
          </a:bodyPr>
          <a:lstStyle/>
          <a:p>
            <a:pPr lvl="0" rtl="0">
              <a:spcBef>
                <a:spcPts val="0"/>
              </a:spcBef>
              <a:spcAft>
                <a:spcPts val="1000"/>
              </a:spcAft>
              <a:buNone/>
            </a:pPr>
            <a:r>
              <a:rPr lang="en">
                <a:solidFill>
                  <a:srgbClr val="000000"/>
                </a:solidFill>
                <a:latin typeface="Arial"/>
                <a:ea typeface="Arial"/>
                <a:cs typeface="Arial"/>
                <a:sym typeface="Arial"/>
              </a:rPr>
              <a:t>2015/16 numbers:</a:t>
            </a:r>
          </a:p>
          <a:p>
            <a:pPr marL="457200" lvl="0" indent="-228600" rtl="0">
              <a:spcBef>
                <a:spcPts val="0"/>
              </a:spcBef>
              <a:spcAft>
                <a:spcPts val="1000"/>
              </a:spcAft>
              <a:buClr>
                <a:srgbClr val="000000"/>
              </a:buClr>
              <a:buFont typeface="Arial"/>
            </a:pPr>
            <a:r>
              <a:rPr lang="en">
                <a:solidFill>
                  <a:srgbClr val="000000"/>
                </a:solidFill>
                <a:latin typeface="Arial"/>
                <a:ea typeface="Arial"/>
                <a:cs typeface="Arial"/>
                <a:sym typeface="Arial"/>
              </a:rPr>
              <a:t>Number of individuals in societies: </a:t>
            </a:r>
            <a:r>
              <a:rPr lang="en" b="1">
                <a:solidFill>
                  <a:srgbClr val="000000"/>
                </a:solidFill>
                <a:latin typeface="Arial"/>
                <a:ea typeface="Arial"/>
                <a:cs typeface="Arial"/>
                <a:sym typeface="Arial"/>
              </a:rPr>
              <a:t>10,242</a:t>
            </a:r>
          </a:p>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20</a:t>
            </a:r>
            <a:r>
              <a:rPr lang="en">
                <a:solidFill>
                  <a:srgbClr val="000000"/>
                </a:solidFill>
                <a:latin typeface="Arial"/>
                <a:ea typeface="Arial"/>
                <a:cs typeface="Arial"/>
                <a:sym typeface="Arial"/>
              </a:rPr>
              <a:t> conferences with budgets totalling over </a:t>
            </a:r>
            <a:r>
              <a:rPr lang="en" b="1">
                <a:solidFill>
                  <a:srgbClr val="000000"/>
                </a:solidFill>
                <a:latin typeface="Arial"/>
                <a:ea typeface="Arial"/>
                <a:cs typeface="Arial"/>
                <a:sym typeface="Arial"/>
              </a:rPr>
              <a:t>£250,000 </a:t>
            </a:r>
            <a:r>
              <a:rPr lang="en">
                <a:solidFill>
                  <a:srgbClr val="000000"/>
                </a:solidFill>
                <a:latin typeface="Arial"/>
                <a:ea typeface="Arial"/>
                <a:cs typeface="Arial"/>
                <a:sym typeface="Arial"/>
              </a:rPr>
              <a:t>and </a:t>
            </a:r>
            <a:r>
              <a:rPr lang="en" b="1">
                <a:solidFill>
                  <a:srgbClr val="000000"/>
                </a:solidFill>
                <a:latin typeface="Arial"/>
                <a:ea typeface="Arial"/>
                <a:cs typeface="Arial"/>
                <a:sym typeface="Arial"/>
              </a:rPr>
              <a:t>5,220</a:t>
            </a:r>
            <a:r>
              <a:rPr lang="en">
                <a:solidFill>
                  <a:srgbClr val="000000"/>
                </a:solidFill>
                <a:latin typeface="Arial"/>
                <a:ea typeface="Arial"/>
                <a:cs typeface="Arial"/>
                <a:sym typeface="Arial"/>
              </a:rPr>
              <a:t> tickets sold</a:t>
            </a:r>
          </a:p>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31</a:t>
            </a:r>
            <a:r>
              <a:rPr lang="en">
                <a:solidFill>
                  <a:srgbClr val="000000"/>
                </a:solidFill>
                <a:latin typeface="Arial"/>
                <a:ea typeface="Arial"/>
                <a:cs typeface="Arial"/>
                <a:sym typeface="Arial"/>
              </a:rPr>
              <a:t> balls with budgets totalling over </a:t>
            </a:r>
            <a:r>
              <a:rPr lang="en" b="1">
                <a:solidFill>
                  <a:srgbClr val="000000"/>
                </a:solidFill>
                <a:latin typeface="Arial"/>
                <a:ea typeface="Arial"/>
                <a:cs typeface="Arial"/>
                <a:sym typeface="Arial"/>
              </a:rPr>
              <a:t>£250,000 </a:t>
            </a:r>
            <a:r>
              <a:rPr lang="en">
                <a:solidFill>
                  <a:srgbClr val="000000"/>
                </a:solidFill>
                <a:latin typeface="Arial"/>
                <a:ea typeface="Arial"/>
                <a:cs typeface="Arial"/>
                <a:sym typeface="Arial"/>
              </a:rPr>
              <a:t>and</a:t>
            </a:r>
            <a:r>
              <a:rPr lang="en" b="1">
                <a:solidFill>
                  <a:srgbClr val="000000"/>
                </a:solidFill>
                <a:latin typeface="Arial"/>
                <a:ea typeface="Arial"/>
                <a:cs typeface="Arial"/>
                <a:sym typeface="Arial"/>
              </a:rPr>
              <a:t> 4,310 </a:t>
            </a:r>
            <a:r>
              <a:rPr lang="en">
                <a:solidFill>
                  <a:srgbClr val="000000"/>
                </a:solidFill>
                <a:latin typeface="Arial"/>
                <a:ea typeface="Arial"/>
                <a:cs typeface="Arial"/>
                <a:sym typeface="Arial"/>
              </a:rPr>
              <a:t>tickets sold</a:t>
            </a:r>
          </a:p>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42</a:t>
            </a:r>
            <a:r>
              <a:rPr lang="en">
                <a:solidFill>
                  <a:srgbClr val="000000"/>
                </a:solidFill>
                <a:latin typeface="Arial"/>
                <a:ea typeface="Arial"/>
                <a:cs typeface="Arial"/>
                <a:sym typeface="Arial"/>
              </a:rPr>
              <a:t> tours with budgets totalling over </a:t>
            </a:r>
            <a:r>
              <a:rPr lang="en" b="1">
                <a:solidFill>
                  <a:srgbClr val="000000"/>
                </a:solidFill>
                <a:latin typeface="Arial"/>
                <a:ea typeface="Arial"/>
                <a:cs typeface="Arial"/>
                <a:sym typeface="Arial"/>
              </a:rPr>
              <a:t>£250,000 </a:t>
            </a:r>
            <a:r>
              <a:rPr lang="en">
                <a:solidFill>
                  <a:srgbClr val="000000"/>
                </a:solidFill>
                <a:latin typeface="Arial"/>
                <a:ea typeface="Arial"/>
                <a:cs typeface="Arial"/>
                <a:sym typeface="Arial"/>
              </a:rPr>
              <a:t>and </a:t>
            </a:r>
            <a:r>
              <a:rPr lang="en" b="1">
                <a:solidFill>
                  <a:srgbClr val="000000"/>
                </a:solidFill>
                <a:latin typeface="Arial"/>
                <a:ea typeface="Arial"/>
                <a:cs typeface="Arial"/>
                <a:sym typeface="Arial"/>
              </a:rPr>
              <a:t>1,418</a:t>
            </a:r>
            <a:r>
              <a:rPr lang="en">
                <a:solidFill>
                  <a:srgbClr val="000000"/>
                </a:solidFill>
                <a:latin typeface="Arial"/>
                <a:ea typeface="Arial"/>
                <a:cs typeface="Arial"/>
                <a:sym typeface="Arial"/>
              </a:rPr>
              <a:t> tickets sold</a:t>
            </a:r>
          </a:p>
          <a:p>
            <a:pPr marL="457200" lvl="0" indent="-228600" rtl="0">
              <a:spcBef>
                <a:spcPts val="0"/>
              </a:spcBef>
              <a:spcAft>
                <a:spcPts val="1000"/>
              </a:spcAft>
              <a:buClr>
                <a:srgbClr val="000000"/>
              </a:buClr>
              <a:buFont typeface="Arial"/>
            </a:pPr>
            <a:r>
              <a:rPr lang="en" b="1">
                <a:solidFill>
                  <a:srgbClr val="000000"/>
                </a:solidFill>
                <a:latin typeface="Arial"/>
                <a:ea typeface="Arial"/>
                <a:cs typeface="Arial"/>
                <a:sym typeface="Arial"/>
              </a:rPr>
              <a:t>£65,000</a:t>
            </a:r>
            <a:r>
              <a:rPr lang="en">
                <a:solidFill>
                  <a:srgbClr val="000000"/>
                </a:solidFill>
                <a:latin typeface="Arial"/>
                <a:ea typeface="Arial"/>
                <a:cs typeface="Arial"/>
                <a:sym typeface="Arial"/>
              </a:rPr>
              <a:t> raised for charity in term 1 alone (Nearly £1,000 a day on average)</a:t>
            </a:r>
          </a:p>
        </p:txBody>
      </p:sp>
      <p:pic>
        <p:nvPicPr>
          <p:cNvPr id="185" name="Shape 185"/>
          <p:cNvPicPr preferRelativeResize="0"/>
          <p:nvPr/>
        </p:nvPicPr>
        <p:blipFill>
          <a:blip r:embed="rId3">
            <a:alphaModFix/>
          </a:blip>
          <a:stretch>
            <a:fillRect/>
          </a:stretch>
        </p:blipFill>
        <p:spPr>
          <a:xfrm>
            <a:off x="87125" y="4118275"/>
            <a:ext cx="1457350" cy="967799"/>
          </a:xfrm>
          <a:prstGeom prst="rect">
            <a:avLst/>
          </a:prstGeom>
          <a:noFill/>
          <a:ln>
            <a:noFill/>
          </a:ln>
        </p:spPr>
      </p:pic>
      <p:pic>
        <p:nvPicPr>
          <p:cNvPr id="186" name="Shape 186"/>
          <p:cNvPicPr preferRelativeResize="0"/>
          <p:nvPr/>
        </p:nvPicPr>
        <p:blipFill rotWithShape="1">
          <a:blip r:embed="rId4">
            <a:alphaModFix/>
          </a:blip>
          <a:srcRect/>
          <a:stretch/>
        </p:blipFill>
        <p:spPr>
          <a:xfrm>
            <a:off x="4099201" y="4118226"/>
            <a:ext cx="945600" cy="967800"/>
          </a:xfrm>
          <a:prstGeom prst="rect">
            <a:avLst/>
          </a:prstGeom>
          <a:noFill/>
          <a:ln>
            <a:noFill/>
          </a:ln>
        </p:spPr>
      </p:pic>
      <p:pic>
        <p:nvPicPr>
          <p:cNvPr id="187" name="Shape 187"/>
          <p:cNvPicPr preferRelativeResize="0"/>
          <p:nvPr/>
        </p:nvPicPr>
        <p:blipFill>
          <a:blip r:embed="rId5">
            <a:alphaModFix/>
          </a:blip>
          <a:stretch>
            <a:fillRect/>
          </a:stretch>
        </p:blipFill>
        <p:spPr>
          <a:xfrm>
            <a:off x="7873173" y="4118225"/>
            <a:ext cx="1111166" cy="9677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3410</Words>
  <Application>Microsoft Office PowerPoint</Application>
  <PresentationFormat>On-screen Show (16:9)</PresentationFormat>
  <Paragraphs>326</Paragraphs>
  <Slides>51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Roboto Slab</vt:lpstr>
      <vt:lpstr>Roboto</vt:lpstr>
      <vt:lpstr>marina</vt:lpstr>
      <vt:lpstr>simple-light-2</vt:lpstr>
      <vt:lpstr>Exec Handover Day Introduction</vt:lpstr>
      <vt:lpstr>Agenda For The Day</vt:lpstr>
      <vt:lpstr>First things first - Congratulations!!!</vt:lpstr>
      <vt:lpstr>Introduction to the University</vt:lpstr>
      <vt:lpstr>BNOCs</vt:lpstr>
      <vt:lpstr>PowerPoint Presentation</vt:lpstr>
      <vt:lpstr>Introduction to Warwick SU</vt:lpstr>
      <vt:lpstr>Warwick SU</vt:lpstr>
      <vt:lpstr>What Societies Do</vt:lpstr>
      <vt:lpstr>What Makes Warwick Societies so Great?</vt:lpstr>
      <vt:lpstr>This is where you come in</vt:lpstr>
      <vt:lpstr>Building Blocks to a Successful Year</vt:lpstr>
      <vt:lpstr>Contents</vt:lpstr>
      <vt:lpstr>Meet The Team - Societies Co-ordinators</vt:lpstr>
      <vt:lpstr>Meet The Team</vt:lpstr>
      <vt:lpstr>Meet The Team - Your Sabbatical Officer</vt:lpstr>
      <vt:lpstr>The Resources Room</vt:lpstr>
      <vt:lpstr>Charity Law</vt:lpstr>
      <vt:lpstr>What Does This All Mean?</vt:lpstr>
      <vt:lpstr>What Does This All Mean?</vt:lpstr>
      <vt:lpstr>Constitutions &amp; Primary Purpose</vt:lpstr>
      <vt:lpstr>Legal Responsibilities</vt:lpstr>
      <vt:lpstr>When do I need to fill out an event planning pack?</vt:lpstr>
      <vt:lpstr>Legal Responsibilities</vt:lpstr>
      <vt:lpstr>Roles &amp; Responsibilities</vt:lpstr>
      <vt:lpstr>External Speaker Forms</vt:lpstr>
      <vt:lpstr>Timeline - Term 3 and Summer</vt:lpstr>
      <vt:lpstr>Timeline - Term 1</vt:lpstr>
      <vt:lpstr>Timeline - Term 2</vt:lpstr>
      <vt:lpstr>Planning - Activity (5-10 minutes)</vt:lpstr>
      <vt:lpstr>How to Actually Do Stuff - Exec Resources</vt:lpstr>
      <vt:lpstr>Exec Resources</vt:lpstr>
      <vt:lpstr>Exec Resources</vt:lpstr>
      <vt:lpstr>How to Actually Do Stuff - Admin Rights</vt:lpstr>
      <vt:lpstr>PowerPoint Presentation</vt:lpstr>
      <vt:lpstr>PowerPoint Presentation</vt:lpstr>
      <vt:lpstr>PowerPoint Presentation</vt:lpstr>
      <vt:lpstr>PowerPoint Presentation</vt:lpstr>
      <vt:lpstr>PowerPoint Presentation</vt:lpstr>
      <vt:lpstr>Your login should have been handed over - if not then just ask your society co-ordinator (that login also gets onto computers in the SU</vt:lpstr>
      <vt:lpstr>That's it for SU stuff</vt:lpstr>
      <vt:lpstr>How To Get Money From SU Funds</vt:lpstr>
      <vt:lpstr>How To Get Money From External Sources</vt:lpstr>
      <vt:lpstr>How To Get Money From Sponsorship</vt:lpstr>
      <vt:lpstr>Basically, there is loads and loads of money available here, all you have to do is go and get it. So if you have an idea or a project that you want funded, come to me and I can steer you in the right direction and advise you every step of the way.</vt:lpstr>
      <vt:lpstr>#AllTheLinks - Publicity &amp; Marketing</vt:lpstr>
      <vt:lpstr>#AllTheLinks - Bookings</vt:lpstr>
      <vt:lpstr>#BestPracticeTips</vt:lpstr>
      <vt:lpstr>Any Questions?</vt:lpstr>
      <vt:lpstr>Break Out Sessions: 12:00pm-13:00pm</vt:lpstr>
      <vt:lpstr>Lunch and Networking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 Handover Day Introduction</dc:title>
  <cp:lastModifiedBy>George Creasy</cp:lastModifiedBy>
  <cp:revision>1</cp:revision>
  <dcterms:modified xsi:type="dcterms:W3CDTF">2016-03-18T10:15:02Z</dcterms:modified>
</cp:coreProperties>
</file>