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8" r:id="rId13"/>
    <p:sldId id="270"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98" y="-5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125D83A-0D9B-40CE-8E7B-6437794A7E80}" type="datetimeFigureOut">
              <a:rPr lang="en-GB" smtClean="0"/>
              <a:t>18/03/2016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2D6176-FACD-4EE0-90B4-408C41393497}"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25D83A-0D9B-40CE-8E7B-6437794A7E80}" type="datetimeFigureOut">
              <a:rPr lang="en-GB" smtClean="0"/>
              <a:t>18/03/2016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2D6176-FACD-4EE0-90B4-408C4139349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02D6176-FACD-4EE0-90B4-408C41393497}"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25D83A-0D9B-40CE-8E7B-6437794A7E80}" type="datetimeFigureOut">
              <a:rPr lang="en-GB" smtClean="0"/>
              <a:t>18/03/2016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25D83A-0D9B-40CE-8E7B-6437794A7E80}" type="datetimeFigureOut">
              <a:rPr lang="en-GB" smtClean="0"/>
              <a:t>18/03/2016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D02D6176-FACD-4EE0-90B4-408C41393497}"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C125D83A-0D9B-40CE-8E7B-6437794A7E80}" type="datetimeFigureOut">
              <a:rPr lang="en-GB" smtClean="0"/>
              <a:t>18/03/2016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2D6176-FACD-4EE0-90B4-408C41393497}"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125D83A-0D9B-40CE-8E7B-6437794A7E80}" type="datetimeFigureOut">
              <a:rPr lang="en-GB" smtClean="0"/>
              <a:t>18/03/2016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2D6176-FACD-4EE0-90B4-408C41393497}"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125D83A-0D9B-40CE-8E7B-6437794A7E80}" type="datetimeFigureOut">
              <a:rPr lang="en-GB" smtClean="0"/>
              <a:t>18/03/2016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02D6176-FACD-4EE0-90B4-408C41393497}"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25D83A-0D9B-40CE-8E7B-6437794A7E80}" type="datetimeFigureOut">
              <a:rPr lang="en-GB" smtClean="0"/>
              <a:t>18/03/2016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D02D6176-FACD-4EE0-90B4-408C4139349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125D83A-0D9B-40CE-8E7B-6437794A7E80}" type="datetimeFigureOut">
              <a:rPr lang="en-GB" smtClean="0"/>
              <a:t>18/03/2016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02D6176-FACD-4EE0-90B4-408C4139349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02D6176-FACD-4EE0-90B4-408C41393497}"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125D83A-0D9B-40CE-8E7B-6437794A7E80}" type="datetimeFigureOut">
              <a:rPr lang="en-GB" smtClean="0"/>
              <a:t>18/03/2016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02D6176-FACD-4EE0-90B4-408C41393497}"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125D83A-0D9B-40CE-8E7B-6437794A7E80}" type="datetimeFigureOut">
              <a:rPr lang="en-GB" smtClean="0"/>
              <a:t>18/03/2016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125D83A-0D9B-40CE-8E7B-6437794A7E80}" type="datetimeFigureOut">
              <a:rPr lang="en-GB" smtClean="0"/>
              <a:t>18/03/2016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02D6176-FACD-4EE0-90B4-408C41393497}"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helen.morris@warwicksu.com" TargetMode="External"/><Relationship Id="rId2" Type="http://schemas.openxmlformats.org/officeDocument/2006/relationships/hyperlink" Target="mailto:lesley.shortland@warwicksu.com" TargetMode="External"/><Relationship Id="rId1" Type="http://schemas.openxmlformats.org/officeDocument/2006/relationships/slideLayout" Target="../slideLayouts/slideLayout2.xml"/><Relationship Id="rId5" Type="http://schemas.openxmlformats.org/officeDocument/2006/relationships/hyperlink" Target="mailto:Piazza.bookings@warwick.ac.uk" TargetMode="External"/><Relationship Id="rId4" Type="http://schemas.openxmlformats.org/officeDocument/2006/relationships/hyperlink" Target="mailto:duncan.parkes@warwicksu.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938"/>
            <a:ext cx="7848872" cy="584775"/>
          </a:xfrm>
          <a:prstGeom prst="rect">
            <a:avLst/>
          </a:prstGeom>
          <a:noFill/>
        </p:spPr>
        <p:txBody>
          <a:bodyPr wrap="square" rtlCol="0">
            <a:spAutoFit/>
          </a:bodyPr>
          <a:lstStyle/>
          <a:p>
            <a:pPr algn="ctr"/>
            <a:r>
              <a:rPr lang="en-GB" sz="3200" b="1" dirty="0" smtClean="0">
                <a:solidFill>
                  <a:srgbClr val="FF0000"/>
                </a:solidFill>
                <a:effectLst>
                  <a:outerShdw blurRad="38100" dist="38100" dir="2700000" algn="tl">
                    <a:srgbClr val="000000">
                      <a:alpha val="43137"/>
                    </a:srgbClr>
                  </a:outerShdw>
                </a:effectLst>
                <a:latin typeface="Century Gothic" panose="020B0502020202020204" pitchFamily="34" charset="0"/>
              </a:rPr>
              <a:t>CHARITY FUNDRAISING </a:t>
            </a:r>
            <a:endParaRPr lang="en-GB" sz="3200" b="1" dirty="0">
              <a:solidFill>
                <a:srgbClr val="FF0000"/>
              </a:solidFill>
              <a:effectLst>
                <a:outerShdw blurRad="38100" dist="38100" dir="2700000" algn="tl">
                  <a:srgbClr val="000000">
                    <a:alpha val="43137"/>
                  </a:srgbClr>
                </a:outerShdw>
              </a:effectLst>
              <a:latin typeface="Century Gothic" panose="020B0502020202020204" pitchFamily="34" charset="0"/>
            </a:endParaRPr>
          </a:p>
        </p:txBody>
      </p:sp>
      <p:sp>
        <p:nvSpPr>
          <p:cNvPr id="5" name="TextBox 4"/>
          <p:cNvSpPr txBox="1"/>
          <p:nvPr/>
        </p:nvSpPr>
        <p:spPr>
          <a:xfrm>
            <a:off x="323528" y="5373216"/>
            <a:ext cx="4896544" cy="646331"/>
          </a:xfrm>
          <a:prstGeom prst="rect">
            <a:avLst/>
          </a:prstGeom>
          <a:noFill/>
        </p:spPr>
        <p:txBody>
          <a:bodyPr wrap="square" rtlCol="0">
            <a:spAutoFit/>
          </a:bodyPr>
          <a:lstStyle/>
          <a:p>
            <a:r>
              <a:rPr lang="en-GB" b="1" i="1" dirty="0" smtClean="0">
                <a:latin typeface="Century Gothic" panose="020B0502020202020204" pitchFamily="34" charset="0"/>
              </a:rPr>
              <a:t>Jessica Jackson</a:t>
            </a:r>
          </a:p>
          <a:p>
            <a:r>
              <a:rPr lang="en-GB" b="1" i="1" dirty="0" smtClean="0">
                <a:latin typeface="Century Gothic" panose="020B0502020202020204" pitchFamily="34" charset="0"/>
              </a:rPr>
              <a:t>RAG Fundraising coordinator </a:t>
            </a:r>
            <a:endParaRPr lang="en-GB" b="1" i="1" dirty="0">
              <a:latin typeface="Century Gothic" panose="020B0502020202020204" pitchFamily="34" charset="0"/>
            </a:endParaRPr>
          </a:p>
        </p:txBody>
      </p:sp>
      <p:sp>
        <p:nvSpPr>
          <p:cNvPr id="6" name="TextBox 5"/>
          <p:cNvSpPr txBox="1"/>
          <p:nvPr/>
        </p:nvSpPr>
        <p:spPr>
          <a:xfrm>
            <a:off x="1367644" y="1504113"/>
            <a:ext cx="6768752" cy="369332"/>
          </a:xfrm>
          <a:prstGeom prst="rect">
            <a:avLst/>
          </a:prstGeom>
          <a:noFill/>
        </p:spPr>
        <p:txBody>
          <a:bodyPr wrap="square" rtlCol="0">
            <a:spAutoFit/>
          </a:bodyPr>
          <a:lstStyle/>
          <a:p>
            <a:pPr algn="ctr"/>
            <a:r>
              <a:rPr lang="en-GB" b="1" dirty="0" smtClean="0">
                <a:latin typeface="Century Gothic" panose="020B0502020202020204" pitchFamily="34" charset="0"/>
              </a:rPr>
              <a:t>The DO’s, DON’T’s and Top Tips </a:t>
            </a:r>
            <a:endParaRPr lang="en-GB" b="1" dirty="0">
              <a:latin typeface="Century Gothic" panose="020B0502020202020204" pitchFamily="34" charset="0"/>
            </a:endParaRPr>
          </a:p>
        </p:txBody>
      </p:sp>
      <p:sp>
        <p:nvSpPr>
          <p:cNvPr id="7" name="TextBox 6"/>
          <p:cNvSpPr txBox="1"/>
          <p:nvPr/>
        </p:nvSpPr>
        <p:spPr>
          <a:xfrm>
            <a:off x="179512" y="6297143"/>
            <a:ext cx="5976664" cy="369332"/>
          </a:xfrm>
          <a:prstGeom prst="rect">
            <a:avLst/>
          </a:prstGeom>
          <a:noFill/>
        </p:spPr>
        <p:txBody>
          <a:bodyPr wrap="square" rtlCol="0">
            <a:spAutoFit/>
          </a:bodyPr>
          <a:lstStyle/>
          <a:p>
            <a:r>
              <a:rPr lang="en-GB" dirty="0" smtClean="0">
                <a:latin typeface="Century Gothic" panose="020B0502020202020204" pitchFamily="34" charset="0"/>
              </a:rPr>
              <a:t>charities@warwicksu.com   /   rag@warwicksu.com</a:t>
            </a:r>
            <a:endParaRPr lang="en-GB" dirty="0">
              <a:latin typeface="Century Gothic" panose="020B0502020202020204" pitchFamily="34" charset="0"/>
            </a:endParaRPr>
          </a:p>
        </p:txBody>
      </p:sp>
    </p:spTree>
    <p:extLst>
      <p:ext uri="{BB962C8B-B14F-4D97-AF65-F5344CB8AC3E}">
        <p14:creationId xmlns:p14="http://schemas.microsoft.com/office/powerpoint/2010/main" val="3775866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What checks will we carry out?</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pPr marL="0" indent="0">
              <a:buNone/>
            </a:pPr>
            <a:r>
              <a:rPr lang="en-GB" dirty="0" smtClean="0">
                <a:latin typeface="Century Gothic" panose="020B0502020202020204" pitchFamily="34" charset="0"/>
              </a:rPr>
              <a:t>Once we have received your collections form we will check: </a:t>
            </a:r>
          </a:p>
          <a:p>
            <a:r>
              <a:rPr lang="en-GB" sz="2000" dirty="0" smtClean="0">
                <a:latin typeface="Century Gothic" panose="020B0502020202020204" pitchFamily="34" charset="0"/>
              </a:rPr>
              <a:t>That you have included contact details of the named person responsible for overseeing the charity fundraising within your club or society. </a:t>
            </a:r>
          </a:p>
          <a:p>
            <a:r>
              <a:rPr lang="en-GB" sz="2000" dirty="0" smtClean="0">
                <a:latin typeface="Century Gothic" panose="020B0502020202020204" pitchFamily="34" charset="0"/>
              </a:rPr>
              <a:t>That the Charity is registered in the UK and with the Charity Commission. </a:t>
            </a:r>
          </a:p>
          <a:p>
            <a:r>
              <a:rPr lang="en-GB" sz="2000" dirty="0" smtClean="0">
                <a:latin typeface="Century Gothic" panose="020B0502020202020204" pitchFamily="34" charset="0"/>
              </a:rPr>
              <a:t>Weather an event planning meeting has been arranged or taken place if the event requires one. </a:t>
            </a:r>
          </a:p>
          <a:p>
            <a:r>
              <a:rPr lang="en-GB" sz="2000" dirty="0" smtClean="0">
                <a:latin typeface="Century Gothic" panose="020B0502020202020204" pitchFamily="34" charset="0"/>
              </a:rPr>
              <a:t>That the activity does not pose a significant person risk to those taking part or the general public. </a:t>
            </a:r>
          </a:p>
          <a:p>
            <a:r>
              <a:rPr lang="en-GB" sz="2000" dirty="0" smtClean="0">
                <a:latin typeface="Century Gothic" panose="020B0502020202020204" pitchFamily="34" charset="0"/>
              </a:rPr>
              <a:t>That there are no other fundraising activities happening at the same time. </a:t>
            </a:r>
            <a:endParaRPr lang="en-GB" sz="2000" dirty="0">
              <a:latin typeface="Century Gothic" panose="020B0502020202020204" pitchFamily="34" charset="0"/>
            </a:endParaRPr>
          </a:p>
        </p:txBody>
      </p:sp>
    </p:spTree>
    <p:extLst>
      <p:ext uri="{BB962C8B-B14F-4D97-AF65-F5344CB8AC3E}">
        <p14:creationId xmlns:p14="http://schemas.microsoft.com/office/powerpoint/2010/main" val="156109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Top Tips </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lnSpcReduction="10000"/>
          </a:bodyPr>
          <a:lstStyle/>
          <a:p>
            <a:r>
              <a:rPr lang="en-GB" dirty="0" smtClean="0">
                <a:latin typeface="Century Gothic" panose="020B0502020202020204" pitchFamily="34" charset="0"/>
              </a:rPr>
              <a:t>Use RAG! – They have lots of fundraising expertise and ideas. </a:t>
            </a:r>
          </a:p>
          <a:p>
            <a:r>
              <a:rPr lang="en-GB" dirty="0" smtClean="0">
                <a:latin typeface="Century Gothic" panose="020B0502020202020204" pitchFamily="34" charset="0"/>
              </a:rPr>
              <a:t>Try online giving/collections (i.e. </a:t>
            </a:r>
            <a:r>
              <a:rPr lang="en-GB" dirty="0" err="1" smtClean="0">
                <a:latin typeface="Century Gothic" panose="020B0502020202020204" pitchFamily="34" charset="0"/>
              </a:rPr>
              <a:t>justgiving</a:t>
            </a:r>
            <a:r>
              <a:rPr lang="en-GB" dirty="0" smtClean="0">
                <a:latin typeface="Century Gothic" panose="020B0502020202020204" pitchFamily="34" charset="0"/>
              </a:rPr>
              <a:t>) </a:t>
            </a:r>
          </a:p>
          <a:p>
            <a:r>
              <a:rPr lang="en-GB" dirty="0" smtClean="0">
                <a:latin typeface="Century Gothic" panose="020B0502020202020204" pitchFamily="34" charset="0"/>
              </a:rPr>
              <a:t>Work with other Clubs and Societies </a:t>
            </a:r>
          </a:p>
          <a:p>
            <a:r>
              <a:rPr lang="en-GB" dirty="0" smtClean="0">
                <a:latin typeface="Century Gothic" panose="020B0502020202020204" pitchFamily="34" charset="0"/>
              </a:rPr>
              <a:t>Work directly with the Charity you’re fundraising for: </a:t>
            </a:r>
          </a:p>
          <a:p>
            <a:pPr lvl="1"/>
            <a:r>
              <a:rPr lang="en-GB" dirty="0" smtClean="0">
                <a:latin typeface="Century Gothic" panose="020B0502020202020204" pitchFamily="34" charset="0"/>
              </a:rPr>
              <a:t>They can offer materials you may need: stickers, leaflets, posters etc. </a:t>
            </a:r>
          </a:p>
          <a:p>
            <a:pPr lvl="1"/>
            <a:r>
              <a:rPr lang="en-GB" dirty="0" smtClean="0">
                <a:latin typeface="Century Gothic" panose="020B0502020202020204" pitchFamily="34" charset="0"/>
              </a:rPr>
              <a:t>They can help with permits outside of the University </a:t>
            </a:r>
          </a:p>
          <a:p>
            <a:pPr lvl="1"/>
            <a:r>
              <a:rPr lang="en-GB" dirty="0" smtClean="0">
                <a:latin typeface="Century Gothic" panose="020B0502020202020204" pitchFamily="34" charset="0"/>
              </a:rPr>
              <a:t>Advice on any campaigns they run </a:t>
            </a:r>
          </a:p>
          <a:p>
            <a:pPr lvl="1"/>
            <a:r>
              <a:rPr lang="en-GB" dirty="0" smtClean="0">
                <a:latin typeface="Century Gothic" panose="020B0502020202020204" pitchFamily="34" charset="0"/>
              </a:rPr>
              <a:t>How you can donate the money raised</a:t>
            </a:r>
            <a:endParaRPr lang="en-GB" dirty="0">
              <a:latin typeface="Century Gothic" panose="020B0502020202020204" pitchFamily="34" charset="0"/>
            </a:endParaRPr>
          </a:p>
        </p:txBody>
      </p:sp>
    </p:spTree>
    <p:extLst>
      <p:ext uri="{BB962C8B-B14F-4D97-AF65-F5344CB8AC3E}">
        <p14:creationId xmlns:p14="http://schemas.microsoft.com/office/powerpoint/2010/main" val="2116859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Legal stuff </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lnSpcReduction="10000"/>
          </a:bodyPr>
          <a:lstStyle/>
          <a:p>
            <a:r>
              <a:rPr lang="en-GB" dirty="0" smtClean="0">
                <a:latin typeface="Century Gothic" panose="020B0502020202020204" pitchFamily="34" charset="0"/>
              </a:rPr>
              <a:t>Donations should always be optional </a:t>
            </a:r>
          </a:p>
          <a:p>
            <a:r>
              <a:rPr lang="en-GB" dirty="0" smtClean="0">
                <a:latin typeface="Century Gothic" panose="020B0502020202020204" pitchFamily="34" charset="0"/>
              </a:rPr>
              <a:t>If you are wanting to raise money through ticketing, there should be 2 ticket prices, one with a donation and the other without.</a:t>
            </a:r>
          </a:p>
          <a:p>
            <a:r>
              <a:rPr lang="en-GB" dirty="0" smtClean="0">
                <a:latin typeface="Century Gothic" panose="020B0502020202020204" pitchFamily="34" charset="0"/>
              </a:rPr>
              <a:t>Always state what proportion of money raised is going to charity (I.e. if you have any costs you are taking out of money raised, people need to be aware of this) </a:t>
            </a:r>
          </a:p>
          <a:p>
            <a:r>
              <a:rPr lang="en-GB" dirty="0" smtClean="0">
                <a:latin typeface="Century Gothic" panose="020B0502020202020204" pitchFamily="34" charset="0"/>
              </a:rPr>
              <a:t>That you have permission from the venue to carry out the collection </a:t>
            </a:r>
          </a:p>
          <a:p>
            <a:r>
              <a:rPr lang="en-GB" dirty="0" smtClean="0">
                <a:latin typeface="Century Gothic" panose="020B0502020202020204" pitchFamily="34" charset="0"/>
              </a:rPr>
              <a:t>You are NOT allowed to shake your bucket! </a:t>
            </a:r>
            <a:endParaRPr lang="en-GB" dirty="0">
              <a:latin typeface="Century Gothic" panose="020B0502020202020204" pitchFamily="34" charset="0"/>
            </a:endParaRPr>
          </a:p>
        </p:txBody>
      </p:sp>
    </p:spTree>
    <p:extLst>
      <p:ext uri="{BB962C8B-B14F-4D97-AF65-F5344CB8AC3E}">
        <p14:creationId xmlns:p14="http://schemas.microsoft.com/office/powerpoint/2010/main" val="2164837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Fundraising Initiative</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lnSpcReduction="10000"/>
          </a:bodyPr>
          <a:lstStyle/>
          <a:p>
            <a:pPr marL="0" indent="0">
              <a:buNone/>
            </a:pPr>
            <a:r>
              <a:rPr lang="en-GB" dirty="0" smtClean="0">
                <a:latin typeface="Century Gothic" panose="020B0502020202020204" pitchFamily="34" charset="0"/>
              </a:rPr>
              <a:t>We have seen some great fundraising events this term from UNICEF’s Fast 24 event raising around £10,000 to CMD’s Pink Week which recently raised over £2,000. </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Use your whole club/society’s initiative, the more unique your event, the more attraction it will bring!</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We also have an award for Best Fundraising Initiative at the Societies </a:t>
            </a:r>
            <a:r>
              <a:rPr lang="en-GB" smtClean="0">
                <a:latin typeface="Century Gothic" panose="020B0502020202020204" pitchFamily="34" charset="0"/>
              </a:rPr>
              <a:t>Awards this year! </a:t>
            </a:r>
            <a:endParaRPr lang="en-GB" dirty="0">
              <a:latin typeface="Century Gothic" panose="020B0502020202020204" pitchFamily="34" charset="0"/>
            </a:endParaRPr>
          </a:p>
        </p:txBody>
      </p:sp>
    </p:spTree>
    <p:extLst>
      <p:ext uri="{BB962C8B-B14F-4D97-AF65-F5344CB8AC3E}">
        <p14:creationId xmlns:p14="http://schemas.microsoft.com/office/powerpoint/2010/main" val="3614490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Key Contacts</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r>
              <a:rPr lang="en-GB" u="sng" dirty="0" smtClean="0">
                <a:latin typeface="Century Gothic" panose="020B0502020202020204" pitchFamily="34" charset="0"/>
              </a:rPr>
              <a:t>Booking Union Rooms: </a:t>
            </a:r>
          </a:p>
          <a:p>
            <a:pPr lvl="1"/>
            <a:r>
              <a:rPr lang="en-GB" dirty="0" smtClean="0">
                <a:solidFill>
                  <a:schemeClr val="tx1"/>
                </a:solidFill>
                <a:latin typeface="Century Gothic" panose="020B0502020202020204" pitchFamily="34" charset="0"/>
              </a:rPr>
              <a:t>Lesley Shortland – </a:t>
            </a:r>
            <a:r>
              <a:rPr lang="en-GB" dirty="0" smtClean="0">
                <a:solidFill>
                  <a:schemeClr val="tx1"/>
                </a:solidFill>
                <a:latin typeface="Century Gothic" panose="020B0502020202020204" pitchFamily="34" charset="0"/>
                <a:hlinkClick r:id="rId2"/>
              </a:rPr>
              <a:t>lesley.shortland@warwicksu.com</a:t>
            </a:r>
            <a:endParaRPr lang="en-GB" dirty="0" smtClean="0">
              <a:solidFill>
                <a:schemeClr val="tx1"/>
              </a:solidFill>
              <a:latin typeface="Century Gothic" panose="020B0502020202020204" pitchFamily="34" charset="0"/>
            </a:endParaRPr>
          </a:p>
          <a:p>
            <a:pPr lvl="1"/>
            <a:r>
              <a:rPr lang="en-GB" dirty="0" smtClean="0">
                <a:solidFill>
                  <a:schemeClr val="tx1"/>
                </a:solidFill>
                <a:latin typeface="Century Gothic" panose="020B0502020202020204" pitchFamily="34" charset="0"/>
              </a:rPr>
              <a:t>Helen Morris – </a:t>
            </a:r>
            <a:r>
              <a:rPr lang="en-GB" dirty="0" smtClean="0">
                <a:solidFill>
                  <a:schemeClr val="tx1"/>
                </a:solidFill>
                <a:latin typeface="Century Gothic" panose="020B0502020202020204" pitchFamily="34" charset="0"/>
                <a:hlinkClick r:id="rId3"/>
              </a:rPr>
              <a:t>helen.morris@warwicksu.com</a:t>
            </a:r>
            <a:endParaRPr lang="en-GB" dirty="0" smtClean="0">
              <a:solidFill>
                <a:schemeClr val="tx1"/>
              </a:solidFill>
              <a:latin typeface="Century Gothic" panose="020B0502020202020204" pitchFamily="34" charset="0"/>
            </a:endParaRPr>
          </a:p>
          <a:p>
            <a:pPr lvl="1"/>
            <a:r>
              <a:rPr lang="en-GB" dirty="0" smtClean="0">
                <a:solidFill>
                  <a:schemeClr val="tx1"/>
                </a:solidFill>
                <a:latin typeface="Century Gothic" panose="020B0502020202020204" pitchFamily="34" charset="0"/>
              </a:rPr>
              <a:t>Duncan Parkes – </a:t>
            </a:r>
            <a:r>
              <a:rPr lang="en-GB" dirty="0" smtClean="0">
                <a:solidFill>
                  <a:schemeClr val="tx1"/>
                </a:solidFill>
                <a:latin typeface="Century Gothic" panose="020B0502020202020204" pitchFamily="34" charset="0"/>
                <a:hlinkClick r:id="rId4"/>
              </a:rPr>
              <a:t>duncan.parkes@warwicksu.com</a:t>
            </a:r>
            <a:endParaRPr lang="en-GB" dirty="0" smtClean="0">
              <a:solidFill>
                <a:schemeClr val="tx1"/>
              </a:solidFill>
              <a:latin typeface="Century Gothic" panose="020B0502020202020204" pitchFamily="34" charset="0"/>
            </a:endParaRPr>
          </a:p>
          <a:p>
            <a:pPr lvl="1"/>
            <a:endParaRPr lang="en-GB" dirty="0">
              <a:solidFill>
                <a:schemeClr val="tx1"/>
              </a:solidFill>
              <a:latin typeface="Century Gothic" panose="020B0502020202020204" pitchFamily="34" charset="0"/>
            </a:endParaRPr>
          </a:p>
          <a:p>
            <a:pPr marL="274320" lvl="1" indent="0">
              <a:buNone/>
            </a:pPr>
            <a:r>
              <a:rPr lang="en-GB" sz="2400" u="sng" dirty="0" smtClean="0">
                <a:solidFill>
                  <a:schemeClr val="tx1"/>
                </a:solidFill>
                <a:latin typeface="Century Gothic" panose="020B0502020202020204" pitchFamily="34" charset="0"/>
              </a:rPr>
              <a:t>Piazza</a:t>
            </a:r>
            <a:r>
              <a:rPr lang="en-GB" sz="2800" u="sng" dirty="0" smtClean="0">
                <a:solidFill>
                  <a:schemeClr val="tx1"/>
                </a:solidFill>
                <a:latin typeface="Century Gothic" panose="020B0502020202020204" pitchFamily="34" charset="0"/>
              </a:rPr>
              <a:t>:</a:t>
            </a:r>
          </a:p>
          <a:p>
            <a:pPr marL="274320" lvl="1" indent="0">
              <a:buNone/>
            </a:pPr>
            <a:r>
              <a:rPr lang="en-GB" dirty="0" smtClean="0">
                <a:solidFill>
                  <a:schemeClr val="tx1"/>
                </a:solidFill>
                <a:latin typeface="Century Gothic" panose="020B0502020202020204" pitchFamily="34" charset="0"/>
                <a:hlinkClick r:id="rId5"/>
              </a:rPr>
              <a:t>Piazza.bookings@warwick.ac.uk</a:t>
            </a:r>
            <a:r>
              <a:rPr lang="en-GB" dirty="0" smtClean="0">
                <a:solidFill>
                  <a:schemeClr val="tx1"/>
                </a:solidFill>
                <a:latin typeface="Century Gothic" panose="020B0502020202020204" pitchFamily="34" charset="0"/>
              </a:rPr>
              <a:t> </a:t>
            </a:r>
          </a:p>
          <a:p>
            <a:pPr marL="274320" lvl="1" indent="0">
              <a:buNone/>
            </a:pPr>
            <a:r>
              <a:rPr lang="en-GB" sz="2400" u="sng" dirty="0" smtClean="0">
                <a:solidFill>
                  <a:schemeClr val="tx1"/>
                </a:solidFill>
                <a:latin typeface="Century Gothic" panose="020B0502020202020204" pitchFamily="34" charset="0"/>
              </a:rPr>
              <a:t>Big Screen: </a:t>
            </a:r>
          </a:p>
          <a:p>
            <a:pPr marL="274320" lvl="1" indent="0">
              <a:buNone/>
            </a:pPr>
            <a:r>
              <a:rPr lang="en-GB" sz="2400" dirty="0" smtClean="0">
                <a:solidFill>
                  <a:schemeClr val="tx1"/>
                </a:solidFill>
                <a:latin typeface="Century Gothic" panose="020B0502020202020204" pitchFamily="34" charset="0"/>
              </a:rPr>
              <a:t>bigscreen@warwick.ac.uk </a:t>
            </a:r>
          </a:p>
          <a:p>
            <a:pPr marL="274320" lvl="1" indent="0">
              <a:buNone/>
            </a:pPr>
            <a:endParaRPr lang="en-GB" sz="2400" dirty="0" smtClean="0">
              <a:solidFill>
                <a:schemeClr val="tx1"/>
              </a:solidFill>
              <a:latin typeface="Century Gothic" panose="020B0502020202020204" pitchFamily="34" charset="0"/>
            </a:endParaRPr>
          </a:p>
          <a:p>
            <a:pPr marL="274320" lvl="1" indent="0">
              <a:buNone/>
            </a:pPr>
            <a:endParaRPr lang="en-GB" sz="2400" dirty="0" smtClean="0">
              <a:solidFill>
                <a:schemeClr val="tx1"/>
              </a:solidFill>
              <a:latin typeface="Century Gothic" panose="020B0502020202020204" pitchFamily="34" charset="0"/>
            </a:endParaRPr>
          </a:p>
          <a:p>
            <a:pPr marL="274320" lvl="1" indent="0">
              <a:buNone/>
            </a:pPr>
            <a:endParaRPr lang="en-GB" sz="2400" u="sng" dirty="0" smtClean="0">
              <a:solidFill>
                <a:schemeClr val="tx1"/>
              </a:solidFill>
              <a:latin typeface="Century Gothic" panose="020B0502020202020204" pitchFamily="34" charset="0"/>
            </a:endParaRPr>
          </a:p>
          <a:p>
            <a:pPr lvl="1"/>
            <a:endParaRPr lang="en-GB" dirty="0">
              <a:solidFill>
                <a:schemeClr val="tx1"/>
              </a:solidFill>
              <a:latin typeface="Century Gothic" panose="020B0502020202020204" pitchFamily="34" charset="0"/>
            </a:endParaRPr>
          </a:p>
          <a:p>
            <a:pPr marL="274320" lvl="1" indent="0">
              <a:buNone/>
            </a:pPr>
            <a:endParaRPr lang="en-GB" dirty="0" smtClean="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13762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Who to Fundraise For?</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lnSpcReduction="10000"/>
          </a:bodyPr>
          <a:lstStyle/>
          <a:p>
            <a:pPr marL="0" indent="0">
              <a:buNone/>
            </a:pPr>
            <a:r>
              <a:rPr lang="en-GB" dirty="0" smtClean="0">
                <a:latin typeface="Century Gothic" panose="020B0502020202020204" pitchFamily="34" charset="0"/>
              </a:rPr>
              <a:t>Who you decide to fundraise for is completely up to you, as long as the charity is: </a:t>
            </a:r>
          </a:p>
          <a:p>
            <a:pPr marL="0" indent="0">
              <a:buNone/>
            </a:pPr>
            <a:r>
              <a:rPr lang="en-GB" dirty="0">
                <a:latin typeface="Century Gothic" panose="020B0502020202020204" pitchFamily="34" charset="0"/>
              </a:rPr>
              <a:t>	</a:t>
            </a:r>
            <a:r>
              <a:rPr lang="en-GB" b="1" dirty="0" smtClean="0">
                <a:latin typeface="Century Gothic" panose="020B0502020202020204" pitchFamily="34" charset="0"/>
              </a:rPr>
              <a:t>- Registered with the UK or Scottish Charities Commission </a:t>
            </a:r>
          </a:p>
          <a:p>
            <a:pPr marL="0" indent="0">
              <a:buNone/>
            </a:pPr>
            <a:r>
              <a:rPr lang="en-GB" b="1" dirty="0">
                <a:latin typeface="Century Gothic" panose="020B0502020202020204" pitchFamily="34" charset="0"/>
              </a:rPr>
              <a:t>	</a:t>
            </a:r>
            <a:r>
              <a:rPr lang="en-GB" b="1" dirty="0" smtClean="0">
                <a:latin typeface="Century Gothic" panose="020B0502020202020204" pitchFamily="34" charset="0"/>
              </a:rPr>
              <a:t>- Is not outstanding with any paperwork to the Charities Commission </a:t>
            </a:r>
          </a:p>
          <a:p>
            <a:pPr marL="0" indent="0">
              <a:buNone/>
            </a:pPr>
            <a:r>
              <a:rPr lang="en-GB" b="1" dirty="0">
                <a:latin typeface="Century Gothic" panose="020B0502020202020204" pitchFamily="34" charset="0"/>
              </a:rPr>
              <a:t>	</a:t>
            </a:r>
            <a:r>
              <a:rPr lang="en-GB" b="1" dirty="0" smtClean="0">
                <a:latin typeface="Century Gothic" panose="020B0502020202020204" pitchFamily="34" charset="0"/>
              </a:rPr>
              <a:t>- A registered UK charity (they can be an international charity as long as they have a UK base/branch </a:t>
            </a:r>
          </a:p>
          <a:p>
            <a:pPr marL="0" indent="0">
              <a:buNone/>
            </a:pPr>
            <a:r>
              <a:rPr lang="en-GB" sz="2000" dirty="0" smtClean="0">
                <a:latin typeface="Century Gothic" panose="020B0502020202020204" pitchFamily="34" charset="0"/>
              </a:rPr>
              <a:t>You can check the status of your charity by going to the charities </a:t>
            </a:r>
            <a:r>
              <a:rPr lang="en-GB" sz="2000" dirty="0">
                <a:latin typeface="Century Gothic" panose="020B0502020202020204" pitchFamily="34" charset="0"/>
              </a:rPr>
              <a:t>commission website: https://www.gov.uk/government/organisations/charity-commission</a:t>
            </a:r>
          </a:p>
        </p:txBody>
      </p:sp>
    </p:spTree>
    <p:extLst>
      <p:ext uri="{BB962C8B-B14F-4D97-AF65-F5344CB8AC3E}">
        <p14:creationId xmlns:p14="http://schemas.microsoft.com/office/powerpoint/2010/main" val="289126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The SU’s chosen 15 charities</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pPr marL="0" indent="0">
              <a:buNone/>
            </a:pPr>
            <a:r>
              <a:rPr lang="en-GB" dirty="0" smtClean="0">
                <a:latin typeface="Century Gothic" panose="020B0502020202020204" pitchFamily="34" charset="0"/>
              </a:rPr>
              <a:t>Due to the demand of buckets the finance department had to count last year, the decision was made to limit charity buckets going through the SU to 15 charities. </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This list was voted for by students at the beginning of the academic year. </a:t>
            </a:r>
            <a:endParaRPr lang="en-GB" dirty="0">
              <a:latin typeface="Century Gothic" panose="020B0502020202020204" pitchFamily="34" charset="0"/>
            </a:endParaRPr>
          </a:p>
        </p:txBody>
      </p:sp>
    </p:spTree>
    <p:extLst>
      <p:ext uri="{BB962C8B-B14F-4D97-AF65-F5344CB8AC3E}">
        <p14:creationId xmlns:p14="http://schemas.microsoft.com/office/powerpoint/2010/main" val="93818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15 Charities</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fontScale="92500" lnSpcReduction="10000"/>
          </a:bodyPr>
          <a:lstStyle/>
          <a:p>
            <a:pPr marL="0" indent="0">
              <a:buNone/>
            </a:pPr>
            <a:r>
              <a:rPr lang="en-GB" dirty="0" smtClean="0">
                <a:latin typeface="Century Gothic" panose="020B0502020202020204" pitchFamily="34" charset="0"/>
              </a:rPr>
              <a:t>Action Against Hunger            Alzheimer’s Society</a:t>
            </a:r>
          </a:p>
          <a:p>
            <a:pPr marL="0" indent="0">
              <a:buNone/>
            </a:pPr>
            <a:r>
              <a:rPr lang="en-GB" dirty="0" smtClean="0">
                <a:latin typeface="Century Gothic" panose="020B0502020202020204" pitchFamily="34" charset="0"/>
              </a:rPr>
              <a:t>Birmingham Children’s Hospital </a:t>
            </a:r>
          </a:p>
          <a:p>
            <a:pPr marL="0" indent="0">
              <a:buNone/>
            </a:pPr>
            <a:r>
              <a:rPr lang="en-GB" dirty="0" smtClean="0">
                <a:latin typeface="Century Gothic" panose="020B0502020202020204" pitchFamily="34" charset="0"/>
              </a:rPr>
              <a:t>Breast Cancer Care                Cancer Research UK</a:t>
            </a:r>
          </a:p>
          <a:p>
            <a:pPr marL="0" indent="0">
              <a:buNone/>
            </a:pPr>
            <a:r>
              <a:rPr lang="en-GB" dirty="0" smtClean="0">
                <a:latin typeface="Century Gothic" panose="020B0502020202020204" pitchFamily="34" charset="0"/>
              </a:rPr>
              <a:t>Child.org 				   Coventry </a:t>
            </a:r>
            <a:r>
              <a:rPr lang="en-GB" dirty="0" err="1" smtClean="0">
                <a:latin typeface="Century Gothic" panose="020B0502020202020204" pitchFamily="34" charset="0"/>
              </a:rPr>
              <a:t>Cyrenians</a:t>
            </a: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CRASAC				   Guide Dogs UK </a:t>
            </a:r>
          </a:p>
          <a:p>
            <a:pPr marL="0" indent="0">
              <a:buNone/>
            </a:pPr>
            <a:r>
              <a:rPr lang="en-GB" dirty="0" smtClean="0">
                <a:latin typeface="Century Gothic" panose="020B0502020202020204" pitchFamily="34" charset="0"/>
              </a:rPr>
              <a:t>Mind					   Oxfam GB</a:t>
            </a:r>
          </a:p>
          <a:p>
            <a:pPr marL="0" indent="0">
              <a:buNone/>
            </a:pPr>
            <a:r>
              <a:rPr lang="en-GB" dirty="0" smtClean="0">
                <a:latin typeface="Century Gothic" panose="020B0502020202020204" pitchFamily="34" charset="0"/>
              </a:rPr>
              <a:t>Teenage Cancer Trust 	   UNICEF UK </a:t>
            </a:r>
          </a:p>
          <a:p>
            <a:pPr marL="0" indent="0">
              <a:buNone/>
            </a:pPr>
            <a:r>
              <a:rPr lang="en-GB" dirty="0" smtClean="0">
                <a:latin typeface="Century Gothic" panose="020B0502020202020204" pitchFamily="34" charset="0"/>
              </a:rPr>
              <a:t>Water Aid				   Zoe’s Place Hospice</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a:t>
            </a:r>
            <a:r>
              <a:rPr lang="en-GB" u="sng" dirty="0" smtClean="0">
                <a:latin typeface="Century Gothic" panose="020B0502020202020204" pitchFamily="34" charset="0"/>
              </a:rPr>
              <a:t>Crisis Appeals</a:t>
            </a:r>
            <a:r>
              <a:rPr lang="en-GB" dirty="0" smtClean="0">
                <a:latin typeface="Century Gothic" panose="020B0502020202020204" pitchFamily="34" charset="0"/>
              </a:rPr>
              <a:t>, </a:t>
            </a:r>
            <a:r>
              <a:rPr lang="en-GB" u="sng" dirty="0" smtClean="0">
                <a:latin typeface="Century Gothic" panose="020B0502020202020204" pitchFamily="34" charset="0"/>
              </a:rPr>
              <a:t>Sport/Comic Relief </a:t>
            </a:r>
            <a:r>
              <a:rPr lang="en-GB" dirty="0" smtClean="0">
                <a:latin typeface="Century Gothic" panose="020B0502020202020204" pitchFamily="34" charset="0"/>
              </a:rPr>
              <a:t>and </a:t>
            </a:r>
            <a:r>
              <a:rPr lang="en-GB" u="sng" dirty="0" smtClean="0">
                <a:latin typeface="Century Gothic" panose="020B0502020202020204" pitchFamily="34" charset="0"/>
              </a:rPr>
              <a:t>Children In Need </a:t>
            </a:r>
            <a:r>
              <a:rPr lang="en-GB" dirty="0" smtClean="0">
                <a:latin typeface="Century Gothic" panose="020B0502020202020204" pitchFamily="34" charset="0"/>
              </a:rPr>
              <a:t>can also go through the SU) 	  </a:t>
            </a:r>
          </a:p>
          <a:p>
            <a:pPr marL="0" indent="0">
              <a:buNone/>
            </a:pPr>
            <a:endParaRPr lang="en-GB" dirty="0">
              <a:latin typeface="Century Gothic" panose="020B0502020202020204" pitchFamily="34" charset="0"/>
            </a:endParaRPr>
          </a:p>
        </p:txBody>
      </p:sp>
    </p:spTree>
    <p:extLst>
      <p:ext uri="{BB962C8B-B14F-4D97-AF65-F5344CB8AC3E}">
        <p14:creationId xmlns:p14="http://schemas.microsoft.com/office/powerpoint/2010/main" val="26241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Outside of the 15?</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normAutofit fontScale="92500" lnSpcReduction="20000"/>
          </a:bodyPr>
          <a:lstStyle/>
          <a:p>
            <a:pPr marL="0" indent="0">
              <a:buNone/>
            </a:pPr>
            <a:r>
              <a:rPr lang="en-GB" dirty="0" smtClean="0">
                <a:latin typeface="Century Gothic" panose="020B0502020202020204" pitchFamily="34" charset="0"/>
              </a:rPr>
              <a:t>You can still raise money for ANY charity, but if it is not on the list, you must take the following steps: </a:t>
            </a:r>
          </a:p>
          <a:p>
            <a:pPr marL="0" indent="0">
              <a:buNone/>
            </a:pPr>
            <a:endParaRPr lang="en-GB" dirty="0" smtClean="0">
              <a:latin typeface="Century Gothic" panose="020B0502020202020204" pitchFamily="34" charset="0"/>
            </a:endParaRPr>
          </a:p>
          <a:p>
            <a:pPr marL="0" indent="0">
              <a:buNone/>
            </a:pPr>
            <a:r>
              <a:rPr lang="en-GB" dirty="0" smtClean="0">
                <a:latin typeface="Century Gothic" panose="020B0502020202020204" pitchFamily="34" charset="0"/>
              </a:rPr>
              <a:t>	- Before your event, the fundraising coordinator will forward you on your chosen charity’s bank details</a:t>
            </a: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	- After your event, count the money raised in a secure room with at least 1 other witness </a:t>
            </a:r>
          </a:p>
          <a:p>
            <a:pPr marL="0" indent="0">
              <a:buNone/>
            </a:pPr>
            <a:r>
              <a:rPr lang="en-GB" dirty="0">
                <a:latin typeface="Century Gothic" panose="020B0502020202020204" pitchFamily="34" charset="0"/>
              </a:rPr>
              <a:t>	</a:t>
            </a:r>
            <a:r>
              <a:rPr lang="en-GB" dirty="0" smtClean="0">
                <a:latin typeface="Century Gothic" panose="020B0502020202020204" pitchFamily="34" charset="0"/>
              </a:rPr>
              <a:t>- Deposit said cash into your personal bank account </a:t>
            </a:r>
          </a:p>
          <a:p>
            <a:pPr marL="0" indent="0">
              <a:buNone/>
            </a:pPr>
            <a:r>
              <a:rPr lang="en-GB" dirty="0">
                <a:latin typeface="Century Gothic" panose="020B0502020202020204" pitchFamily="34" charset="0"/>
              </a:rPr>
              <a:t>	</a:t>
            </a:r>
            <a:r>
              <a:rPr lang="en-GB" dirty="0" smtClean="0">
                <a:latin typeface="Century Gothic" panose="020B0502020202020204" pitchFamily="34" charset="0"/>
              </a:rPr>
              <a:t>- Transfer this money to the charity </a:t>
            </a:r>
          </a:p>
          <a:p>
            <a:pPr marL="0" indent="0">
              <a:buNone/>
            </a:pPr>
            <a:r>
              <a:rPr lang="en-GB" dirty="0">
                <a:latin typeface="Century Gothic" panose="020B0502020202020204" pitchFamily="34" charset="0"/>
              </a:rPr>
              <a:t>	</a:t>
            </a:r>
            <a:r>
              <a:rPr lang="en-GB" dirty="0" smtClean="0">
                <a:latin typeface="Century Gothic" panose="020B0502020202020204" pitchFamily="34" charset="0"/>
              </a:rPr>
              <a:t>- Send the fundraising coordinator confirmation of donation </a:t>
            </a:r>
            <a:endParaRPr lang="en-GB" dirty="0">
              <a:latin typeface="Century Gothic" panose="020B0502020202020204" pitchFamily="34" charset="0"/>
            </a:endParaRPr>
          </a:p>
        </p:txBody>
      </p:sp>
    </p:spTree>
    <p:extLst>
      <p:ext uri="{BB962C8B-B14F-4D97-AF65-F5344CB8AC3E}">
        <p14:creationId xmlns:p14="http://schemas.microsoft.com/office/powerpoint/2010/main" val="5618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Best Times to Fundraise </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r>
              <a:rPr lang="en-GB" dirty="0" smtClean="0">
                <a:latin typeface="Century Gothic" panose="020B0502020202020204" pitchFamily="34" charset="0"/>
              </a:rPr>
              <a:t>When Student Loans have come in. </a:t>
            </a:r>
          </a:p>
          <a:p>
            <a:r>
              <a:rPr lang="en-GB" dirty="0" smtClean="0">
                <a:latin typeface="Century Gothic" panose="020B0502020202020204" pitchFamily="34" charset="0"/>
              </a:rPr>
              <a:t>After Essays and Exam seasons have passed. </a:t>
            </a:r>
          </a:p>
          <a:p>
            <a:r>
              <a:rPr lang="en-GB" dirty="0" smtClean="0">
                <a:latin typeface="Century Gothic" panose="020B0502020202020204" pitchFamily="34" charset="0"/>
              </a:rPr>
              <a:t>National Days/Awareness Weeks (</a:t>
            </a:r>
            <a:r>
              <a:rPr lang="en-GB" dirty="0" err="1" smtClean="0">
                <a:latin typeface="Century Gothic" panose="020B0502020202020204" pitchFamily="34" charset="0"/>
              </a:rPr>
              <a:t>i.e</a:t>
            </a:r>
            <a:r>
              <a:rPr lang="en-GB" dirty="0" smtClean="0">
                <a:latin typeface="Century Gothic" panose="020B0502020202020204" pitchFamily="34" charset="0"/>
              </a:rPr>
              <a:t> International Women’s Week) </a:t>
            </a:r>
          </a:p>
          <a:p>
            <a:r>
              <a:rPr lang="en-GB" dirty="0" smtClean="0">
                <a:latin typeface="Century Gothic" panose="020B0502020202020204" pitchFamily="34" charset="0"/>
              </a:rPr>
              <a:t>During Essays and Exam seasons. </a:t>
            </a:r>
          </a:p>
          <a:p>
            <a:r>
              <a:rPr lang="en-GB" dirty="0" smtClean="0">
                <a:latin typeface="Century Gothic" panose="020B0502020202020204" pitchFamily="34" charset="0"/>
              </a:rPr>
              <a:t>During Open Days. </a:t>
            </a:r>
          </a:p>
          <a:p>
            <a:r>
              <a:rPr lang="en-GB" dirty="0" smtClean="0">
                <a:latin typeface="Century Gothic" panose="020B0502020202020204" pitchFamily="34" charset="0"/>
              </a:rPr>
              <a:t>Working with other Societies and Clubs. </a:t>
            </a:r>
          </a:p>
          <a:p>
            <a:r>
              <a:rPr lang="en-GB" dirty="0" smtClean="0">
                <a:latin typeface="Century Gothic" panose="020B0502020202020204" pitchFamily="34" charset="0"/>
              </a:rPr>
              <a:t>During Students’ Union campaigns (i.e. Elections Week) </a:t>
            </a:r>
          </a:p>
          <a:p>
            <a:endParaRPr lang="en-GB" dirty="0">
              <a:latin typeface="Century Gothic" panose="020B0502020202020204" pitchFamily="34" charset="0"/>
            </a:endParaRPr>
          </a:p>
        </p:txBody>
      </p:sp>
    </p:spTree>
    <p:extLst>
      <p:ext uri="{BB962C8B-B14F-4D97-AF65-F5344CB8AC3E}">
        <p14:creationId xmlns:p14="http://schemas.microsoft.com/office/powerpoint/2010/main" val="337715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Charity Fundraising Form </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pPr marL="0" indent="0">
              <a:buNone/>
            </a:pPr>
            <a:r>
              <a:rPr lang="en-GB" dirty="0" smtClean="0">
                <a:latin typeface="Century Gothic" panose="020B0502020202020204" pitchFamily="34" charset="0"/>
              </a:rPr>
              <a:t>When your club or society have come up with a fundraising idea, you must fill in the charity collections form to make us aware of what you are doing. </a:t>
            </a:r>
          </a:p>
          <a:p>
            <a:pPr marL="0" indent="0">
              <a:buNone/>
            </a:pPr>
            <a:r>
              <a:rPr lang="en-GB" dirty="0" smtClean="0">
                <a:latin typeface="Century Gothic" panose="020B0502020202020204" pitchFamily="34" charset="0"/>
              </a:rPr>
              <a:t>The form can be found here: </a:t>
            </a:r>
          </a:p>
          <a:p>
            <a:pPr marL="0" indent="0">
              <a:buNone/>
            </a:pPr>
            <a:r>
              <a:rPr lang="en-GB" sz="2400" dirty="0">
                <a:latin typeface="Century Gothic" panose="020B0502020202020204" pitchFamily="34" charset="0"/>
              </a:rPr>
              <a:t>http://www.warwicksu.com/rag/charitycollectionform/</a:t>
            </a:r>
          </a:p>
          <a:p>
            <a:pPr marL="0" indent="0">
              <a:buNone/>
            </a:pPr>
            <a:r>
              <a:rPr lang="en-GB" dirty="0"/>
              <a:t/>
            </a:r>
            <a:br>
              <a:rPr lang="en-GB" dirty="0"/>
            </a:br>
            <a:endParaRPr lang="en-GB" dirty="0" smtClean="0">
              <a:latin typeface="Century Gothic" panose="020B0502020202020204" pitchFamily="34" charset="0"/>
            </a:endParaRPr>
          </a:p>
        </p:txBody>
      </p:sp>
    </p:spTree>
    <p:extLst>
      <p:ext uri="{BB962C8B-B14F-4D97-AF65-F5344CB8AC3E}">
        <p14:creationId xmlns:p14="http://schemas.microsoft.com/office/powerpoint/2010/main" val="4260737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Buckets! </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pPr marL="0" indent="0">
              <a:buNone/>
            </a:pPr>
            <a:r>
              <a:rPr lang="en-GB" u="sng" dirty="0" smtClean="0">
                <a:latin typeface="Century Gothic" panose="020B0502020202020204" pitchFamily="34" charset="0"/>
              </a:rPr>
              <a:t>Terms and Conditions</a:t>
            </a:r>
            <a:r>
              <a:rPr lang="en-GB" dirty="0" smtClean="0">
                <a:latin typeface="Century Gothic" panose="020B0502020202020204" pitchFamily="34" charset="0"/>
              </a:rPr>
              <a:t>:</a:t>
            </a:r>
          </a:p>
          <a:p>
            <a:pPr>
              <a:buFontTx/>
              <a:buChar char="-"/>
            </a:pPr>
            <a:r>
              <a:rPr lang="en-GB" sz="2400" dirty="0" smtClean="0">
                <a:latin typeface="Century Gothic" panose="020B0502020202020204" pitchFamily="34" charset="0"/>
              </a:rPr>
              <a:t>Buckets must be labelled with the charity</a:t>
            </a:r>
            <a:r>
              <a:rPr lang="en-GB" dirty="0" smtClean="0">
                <a:latin typeface="Century Gothic" panose="020B0502020202020204" pitchFamily="34" charset="0"/>
              </a:rPr>
              <a:t>: </a:t>
            </a:r>
          </a:p>
          <a:p>
            <a:pPr lvl="1">
              <a:buFontTx/>
              <a:buChar char="-"/>
            </a:pPr>
            <a:r>
              <a:rPr lang="en-GB" dirty="0" smtClean="0">
                <a:solidFill>
                  <a:schemeClr val="tx1"/>
                </a:solidFill>
                <a:latin typeface="Century Gothic" panose="020B0502020202020204" pitchFamily="34" charset="0"/>
              </a:rPr>
              <a:t>Name </a:t>
            </a:r>
          </a:p>
          <a:p>
            <a:pPr lvl="1">
              <a:buFontTx/>
              <a:buChar char="-"/>
            </a:pPr>
            <a:r>
              <a:rPr lang="en-GB" dirty="0" smtClean="0">
                <a:solidFill>
                  <a:schemeClr val="tx1"/>
                </a:solidFill>
                <a:latin typeface="Century Gothic" panose="020B0502020202020204" pitchFamily="34" charset="0"/>
              </a:rPr>
              <a:t>Logo </a:t>
            </a:r>
          </a:p>
          <a:p>
            <a:pPr lvl="1">
              <a:buFontTx/>
              <a:buChar char="-"/>
            </a:pPr>
            <a:r>
              <a:rPr lang="en-GB" dirty="0" smtClean="0">
                <a:solidFill>
                  <a:schemeClr val="tx1"/>
                </a:solidFill>
                <a:latin typeface="Century Gothic" panose="020B0502020202020204" pitchFamily="34" charset="0"/>
              </a:rPr>
              <a:t>UK Registered Charity Number and Address</a:t>
            </a:r>
          </a:p>
          <a:p>
            <a:pPr lvl="1">
              <a:buFontTx/>
              <a:buChar char="-"/>
            </a:pPr>
            <a:r>
              <a:rPr lang="en-GB" dirty="0" smtClean="0">
                <a:solidFill>
                  <a:schemeClr val="tx1"/>
                </a:solidFill>
                <a:latin typeface="Century Gothic" panose="020B0502020202020204" pitchFamily="34" charset="0"/>
              </a:rPr>
              <a:t>Percentage of proceeds going to charity </a:t>
            </a:r>
            <a:endParaRPr lang="en-GB" dirty="0" smtClean="0">
              <a:latin typeface="Century Gothic" panose="020B0502020202020204" pitchFamily="34" charset="0"/>
            </a:endParaRPr>
          </a:p>
          <a:p>
            <a:pPr marL="274320" lvl="1" indent="0">
              <a:buNone/>
            </a:pPr>
            <a:r>
              <a:rPr lang="en-GB" sz="2400" dirty="0" smtClean="0">
                <a:solidFill>
                  <a:schemeClr val="tx1"/>
                </a:solidFill>
                <a:latin typeface="Century Gothic" panose="020B0502020202020204" pitchFamily="34" charset="0"/>
              </a:rPr>
              <a:t>If the buckets are being returned to the SU, they must be returned to the finance office before 3pm. </a:t>
            </a:r>
          </a:p>
          <a:p>
            <a:pPr marL="274320" lvl="1" indent="0">
              <a:buNone/>
            </a:pPr>
            <a:r>
              <a:rPr lang="en-GB" sz="2400" dirty="0" smtClean="0">
                <a:solidFill>
                  <a:schemeClr val="tx1"/>
                </a:solidFill>
                <a:latin typeface="Century Gothic" panose="020B0502020202020204" pitchFamily="34" charset="0"/>
              </a:rPr>
              <a:t>(If the event is in the evening, buckets can be dropped at any SU outlet)</a:t>
            </a:r>
          </a:p>
          <a:p>
            <a:pPr marL="274320" lvl="1" indent="0">
              <a:buNone/>
            </a:pPr>
            <a:endParaRPr lang="en-GB"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632547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entury Gothic" panose="020B0502020202020204" pitchFamily="34" charset="0"/>
              </a:rPr>
              <a:t>Rules/Limits</a:t>
            </a:r>
            <a:endParaRPr lang="en-GB" dirty="0">
              <a:latin typeface="Century Gothic" panose="020B0502020202020204" pitchFamily="34" charset="0"/>
            </a:endParaRPr>
          </a:p>
        </p:txBody>
      </p:sp>
      <p:sp>
        <p:nvSpPr>
          <p:cNvPr id="3" name="Content Placeholder 2"/>
          <p:cNvSpPr>
            <a:spLocks noGrp="1"/>
          </p:cNvSpPr>
          <p:nvPr>
            <p:ph sz="quarter" idx="1"/>
          </p:nvPr>
        </p:nvSpPr>
        <p:spPr/>
        <p:txBody>
          <a:bodyPr/>
          <a:lstStyle/>
          <a:p>
            <a:r>
              <a:rPr lang="en-GB" dirty="0" smtClean="0">
                <a:latin typeface="Century Gothic" panose="020B0502020202020204" pitchFamily="34" charset="0"/>
              </a:rPr>
              <a:t>The charity collections form requires </a:t>
            </a:r>
            <a:r>
              <a:rPr lang="en-GB" u="sng" dirty="0" smtClean="0">
                <a:latin typeface="Century Gothic" panose="020B0502020202020204" pitchFamily="34" charset="0"/>
              </a:rPr>
              <a:t>7 days </a:t>
            </a:r>
            <a:r>
              <a:rPr lang="en-GB" dirty="0" smtClean="0">
                <a:latin typeface="Century Gothic" panose="020B0502020202020204" pitchFamily="34" charset="0"/>
              </a:rPr>
              <a:t>notice for booking buckets and making us aware of events. </a:t>
            </a:r>
          </a:p>
          <a:p>
            <a:r>
              <a:rPr lang="en-GB" dirty="0" smtClean="0">
                <a:latin typeface="Century Gothic" panose="020B0502020202020204" pitchFamily="34" charset="0"/>
              </a:rPr>
              <a:t>We have a Bucket Limit of 20 Buckets per week, with up to 2 buckets per collection (</a:t>
            </a:r>
            <a:r>
              <a:rPr lang="en-GB" b="1" u="sng" dirty="0" smtClean="0">
                <a:latin typeface="Century Gothic" panose="020B0502020202020204" pitchFamily="34" charset="0"/>
              </a:rPr>
              <a:t>MUST</a:t>
            </a:r>
            <a:r>
              <a:rPr lang="en-GB" dirty="0" smtClean="0">
                <a:latin typeface="Century Gothic" panose="020B0502020202020204" pitchFamily="34" charset="0"/>
              </a:rPr>
              <a:t> email if more buckets are needed). </a:t>
            </a:r>
          </a:p>
          <a:p>
            <a:r>
              <a:rPr lang="en-GB" dirty="0" smtClean="0">
                <a:latin typeface="Century Gothic" panose="020B0502020202020204" pitchFamily="34" charset="0"/>
              </a:rPr>
              <a:t>Buckets must be </a:t>
            </a:r>
            <a:r>
              <a:rPr lang="en-GB" dirty="0" err="1" smtClean="0">
                <a:latin typeface="Century Gothic" panose="020B0502020202020204" pitchFamily="34" charset="0"/>
              </a:rPr>
              <a:t>Prebooked</a:t>
            </a:r>
            <a:r>
              <a:rPr lang="en-GB" dirty="0" smtClean="0">
                <a:latin typeface="Century Gothic" panose="020B0502020202020204" pitchFamily="34" charset="0"/>
              </a:rPr>
              <a:t> in advance, we will not allow last minute requests. </a:t>
            </a:r>
          </a:p>
          <a:p>
            <a:r>
              <a:rPr lang="en-GB" dirty="0" smtClean="0">
                <a:latin typeface="Century Gothic" panose="020B0502020202020204" pitchFamily="34" charset="0"/>
              </a:rPr>
              <a:t>There is a limit of </a:t>
            </a:r>
            <a:r>
              <a:rPr lang="en-GB" i="1" u="sng" dirty="0" smtClean="0">
                <a:latin typeface="Century Gothic" panose="020B0502020202020204" pitchFamily="34" charset="0"/>
              </a:rPr>
              <a:t>4 bake sales </a:t>
            </a:r>
            <a:r>
              <a:rPr lang="en-GB" dirty="0" smtClean="0">
                <a:latin typeface="Century Gothic" panose="020B0502020202020204" pitchFamily="34" charset="0"/>
              </a:rPr>
              <a:t>per term in the SU.</a:t>
            </a:r>
          </a:p>
          <a:p>
            <a:endParaRPr lang="en-GB" dirty="0">
              <a:latin typeface="Century Gothic" panose="020B0502020202020204" pitchFamily="34" charset="0"/>
            </a:endParaRPr>
          </a:p>
        </p:txBody>
      </p:sp>
    </p:spTree>
    <p:extLst>
      <p:ext uri="{BB962C8B-B14F-4D97-AF65-F5344CB8AC3E}">
        <p14:creationId xmlns:p14="http://schemas.microsoft.com/office/powerpoint/2010/main" val="41090082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92</TotalTime>
  <Words>740</Words>
  <Application>Microsoft Office PowerPoint</Application>
  <PresentationFormat>On-screen Show (4:3)</PresentationFormat>
  <Paragraphs>102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PowerPoint Presentation</vt:lpstr>
      <vt:lpstr>Who to Fundraise For?</vt:lpstr>
      <vt:lpstr>The SU’s chosen 15 charities</vt:lpstr>
      <vt:lpstr>15 Charities</vt:lpstr>
      <vt:lpstr>Outside of the 15?</vt:lpstr>
      <vt:lpstr>Best Times to Fundraise </vt:lpstr>
      <vt:lpstr>Charity Fundraising Form </vt:lpstr>
      <vt:lpstr>Buckets! </vt:lpstr>
      <vt:lpstr>Rules/Limits</vt:lpstr>
      <vt:lpstr>What checks will we carry out?</vt:lpstr>
      <vt:lpstr>Top Tips </vt:lpstr>
      <vt:lpstr>Legal stuff </vt:lpstr>
      <vt:lpstr>Fundraising Initiative</vt:lpstr>
      <vt:lpstr>Key Contacts</vt:lpstr>
    </vt:vector>
  </TitlesOfParts>
  <Company>WarwickSU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Jackson</dc:creator>
  <cp:lastModifiedBy>Jessica Jackson</cp:lastModifiedBy>
  <cp:revision>12</cp:revision>
  <dcterms:created xsi:type="dcterms:W3CDTF">2016-03-18T10:17:23Z</dcterms:created>
  <dcterms:modified xsi:type="dcterms:W3CDTF">2016-03-18T12:02:42Z</dcterms:modified>
</cp:coreProperties>
</file>